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1" r:id="rId5"/>
    <p:sldId id="278" r:id="rId6"/>
    <p:sldId id="279" r:id="rId7"/>
    <p:sldId id="282" r:id="rId8"/>
    <p:sldId id="263" r:id="rId9"/>
    <p:sldId id="265" r:id="rId10"/>
    <p:sldId id="280" r:id="rId11"/>
    <p:sldId id="283" r:id="rId12"/>
    <p:sldId id="268" r:id="rId13"/>
    <p:sldId id="266" r:id="rId14"/>
    <p:sldId id="267" r:id="rId15"/>
    <p:sldId id="269" r:id="rId16"/>
    <p:sldId id="270" r:id="rId17"/>
    <p:sldId id="257" r:id="rId18"/>
    <p:sldId id="262" r:id="rId19"/>
    <p:sldId id="272" r:id="rId20"/>
    <p:sldId id="287" r:id="rId21"/>
    <p:sldId id="286" r:id="rId22"/>
    <p:sldId id="285" r:id="rId23"/>
    <p:sldId id="289" r:id="rId24"/>
    <p:sldId id="271" r:id="rId25"/>
    <p:sldId id="288" r:id="rId26"/>
    <p:sldId id="290" r:id="rId27"/>
    <p:sldId id="284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napToObjects="1">
      <p:cViewPr varScale="1">
        <p:scale>
          <a:sx n="38" d="100"/>
          <a:sy n="38" d="100"/>
        </p:scale>
        <p:origin x="39" y="9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53BF6-EEB5-6F46-9ABA-17785B230F78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7A69E-F418-C445-A959-7D87BF975E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596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F96DA-AA4B-F846-9C4A-5C49BC149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3414A3-591E-374F-A937-9AB8FBF4D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3265E-4F66-CA46-9D76-5B09B6FE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EE1C5-27E8-E549-A89F-7EA2B0A3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3B876-DDEF-AE4A-9F1A-30362B71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314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E6DC-F816-2040-BD7D-252C2528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34019A-B0E1-764C-B0C7-C242B9869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986C2-BA34-2B4A-8980-06EC480C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1A94D-6995-F842-9ABE-EBF10F4D8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26F16B-429C-2E42-A8BD-76EEBF14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138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D6B110-38E1-5F40-BDD2-28C424C36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AEE310-6C3A-7F40-95C4-0104F4F28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6E5AD-B0B7-AE44-8337-D810B600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C8530-7482-454A-B668-215705AE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B1DF83-A2D4-B94D-BFEB-0B1F54B1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926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2A307-D983-7849-BE4A-FFAAEE37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698C74-6F60-564C-9B05-D81272562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C2EE8-323A-9144-AF98-FED19631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4E9634-E03F-4045-828D-2B80DB95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220CF-7A90-6849-BB7F-5CBC33A0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92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5B85-714A-CD46-B9C8-9F14D902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4D03B5-9096-B048-801F-A86C50DCF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CBC37-D784-5B46-B0FC-8736D4B9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F3C29-A294-4F40-85AF-F51C41D2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AEF8A-96AA-CE4F-BBD5-32FCAD65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150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5405F-F53C-1F48-9EDA-7FD8405F8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FCD6F-D0F3-FE42-896D-6FBCE5AC3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E9386E-4FB3-BE4A-B555-DCFFBE472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4E06D6-259A-7540-AA06-74A0BADC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28F56D-B86C-8A4F-A889-F74B5088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95D918-45E6-3246-916C-461CBC4C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955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2D0C0-F565-6B49-A99C-AECAAB87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B47BCC-FB79-2845-B9D2-0424BD0D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D5D860-4DA0-4D46-A2BB-5BE96F2EA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AAE148-BCD8-3749-AFFF-A83147B7D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3D6B07-997C-6047-867A-00C3151D2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5F93B1-E3E5-8140-92E8-BFAB5CC1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D5D26F-80B7-054F-BBF2-CAE9F3EC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A84EEA-4835-5546-B275-4160A546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9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9DD02-85A2-3244-86B9-62F693E8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4D4B2-F3B9-0C4E-B16C-EF626511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BAF5B9-6797-184E-8AE9-ED214633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363025-C88F-CA4B-A6B2-0A33DF81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893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32C8E7-0E5D-C747-8B32-D0008664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A12D02-13FF-EC46-9E95-F75FC644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DC3E60-0122-084C-BCC4-E5415EAA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96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203EF-581A-DE4B-9867-3FEAA6F8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7A475-8677-C24C-B9B5-E354F9BF8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EFD9FD-E6CB-D445-BD42-2AB9D9ECB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08715-53F6-194E-AE3B-EF96A1B1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D8995-F333-0D48-BE82-D25937A3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00531C-D916-4F4E-844C-AD16265E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0761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8E89C-FFF0-CB4D-A68F-BD9A5C1E7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A7316D-8418-EF43-A027-9256486D5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5B7648-DA13-2746-86C6-FCF425C7C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73E5CE-6122-744B-A695-75FC6C2E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232F34-4858-F340-9D85-966B9326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C869EF-5CCE-BD48-9A1D-2EF509A5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8533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1A6358-5AB5-204F-A0F8-4BB56B79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ADBBA1-0425-564B-9339-60672475A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5290B-C10A-A64D-B4C2-2E20ACA91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94DFE-F9BE-FC4F-83D9-F78DF96F18E1}" type="datetimeFigureOut">
              <a:rPr kumimoji="1" lang="ko-Kore-KR" altLang="en-US" smtClean="0"/>
              <a:t>12/16/2021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A50ED-202F-B346-8165-38C4CAA49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42AC5-0EC9-3B45-90AA-B6C5A2219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7CF83-9BCA-E94E-BC6F-98BBFF0C10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4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A6E7C-3831-1D4F-BEDA-2042C9085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663"/>
            <a:ext cx="9144000" cy="2387600"/>
          </a:xfrm>
        </p:spPr>
        <p:txBody>
          <a:bodyPr>
            <a:normAutofit/>
          </a:bodyPr>
          <a:lstStyle/>
          <a:p>
            <a:r>
              <a:rPr kumimoji="1" lang="ko-Kore-KR" altLang="en-US" sz="4400" dirty="0"/>
              <a:t>로봇학실험</a:t>
            </a:r>
            <a:r>
              <a:rPr kumimoji="1" lang="en-US" altLang="ko-Kore-KR" sz="4400" dirty="0"/>
              <a:t>2</a:t>
            </a:r>
            <a:endParaRPr kumimoji="1" lang="ko-Kore-KR" alt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9A2FCB-B54A-3944-BFC1-36E5E6443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CA4D4F3C-DDCB-924C-B75B-89F7A0535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9263"/>
            <a:ext cx="9144000" cy="26336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Line Tracer</a:t>
            </a:r>
          </a:p>
          <a:p>
            <a:endParaRPr kumimoji="1" lang="en-US" altLang="en-US" dirty="0"/>
          </a:p>
          <a:p>
            <a:r>
              <a:rPr kumimoji="1" lang="en-US" altLang="en-US" dirty="0"/>
              <a:t>2018741035 </a:t>
            </a:r>
            <a:r>
              <a:rPr kumimoji="1" lang="ko-KR" altLang="en-US" dirty="0"/>
              <a:t>한준호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5046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-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전원부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C2B61-19CE-0340-A83C-2C174104E5D7}"/>
              </a:ext>
            </a:extLst>
          </p:cNvPr>
          <p:cNvSpPr txBox="1"/>
          <p:nvPr/>
        </p:nvSpPr>
        <p:spPr>
          <a:xfrm>
            <a:off x="6095997" y="1219301"/>
            <a:ext cx="482441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" altLang="ko-Kore-KR" dirty="0">
              <a:latin typeface="+mn-ea"/>
            </a:endParaRPr>
          </a:p>
          <a:p>
            <a:r>
              <a:rPr lang="en" altLang="ko-Kore-KR" dirty="0">
                <a:latin typeface="+mn-ea"/>
              </a:rPr>
              <a:t>12V</a:t>
            </a:r>
            <a:r>
              <a:rPr lang="ko-KR" altLang="en-US" dirty="0">
                <a:latin typeface="+mn-ea"/>
              </a:rPr>
              <a:t>의 전압이 들어오면 한 쪽에는 </a:t>
            </a:r>
            <a:r>
              <a:rPr lang="en-US" altLang="ko-KR" dirty="0">
                <a:latin typeface="+mn-ea"/>
              </a:rPr>
              <a:t>12</a:t>
            </a:r>
            <a:r>
              <a:rPr lang="en" altLang="ko-Kore-KR" dirty="0">
                <a:latin typeface="+mn-ea"/>
              </a:rPr>
              <a:t>V</a:t>
            </a:r>
            <a:r>
              <a:rPr lang="ko-KR" altLang="en-US" dirty="0">
                <a:latin typeface="+mn-ea"/>
              </a:rPr>
              <a:t>의 전압이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한 쪽에서는 레귤레이터에서 </a:t>
            </a:r>
            <a:r>
              <a:rPr lang="en-US" altLang="ko-KR" dirty="0">
                <a:latin typeface="+mn-ea"/>
              </a:rPr>
              <a:t>5</a:t>
            </a:r>
            <a:r>
              <a:rPr lang="en" altLang="ko-Kore-KR" dirty="0">
                <a:latin typeface="+mn-ea"/>
              </a:rPr>
              <a:t>V</a:t>
            </a:r>
            <a:r>
              <a:rPr lang="ko-KR" altLang="en-US" dirty="0">
                <a:latin typeface="+mn-ea"/>
              </a:rPr>
              <a:t>로 낮추어 </a:t>
            </a:r>
            <a:r>
              <a:rPr lang="en-US" altLang="ko-KR" dirty="0">
                <a:latin typeface="+mn-ea"/>
              </a:rPr>
              <a:t>5</a:t>
            </a:r>
            <a:r>
              <a:rPr lang="en" altLang="ko-Kore-KR" dirty="0">
                <a:latin typeface="+mn-ea"/>
              </a:rPr>
              <a:t>V</a:t>
            </a:r>
            <a:r>
              <a:rPr lang="ko-KR" altLang="en-US" dirty="0">
                <a:latin typeface="+mn-ea"/>
              </a:rPr>
              <a:t>의 전압이 출력되어 공급해준다</a:t>
            </a:r>
            <a:r>
              <a:rPr lang="en-US" altLang="ko-KR" dirty="0">
                <a:latin typeface="+mn-ea"/>
              </a:rPr>
              <a:t>. *</a:t>
            </a:r>
            <a:r>
              <a:rPr lang="ko-KR" altLang="en-US" dirty="0" err="1">
                <a:latin typeface="+mn-ea"/>
              </a:rPr>
              <a:t>캐패시터는</a:t>
            </a:r>
            <a:r>
              <a:rPr lang="ko-KR" altLang="en-US" dirty="0">
                <a:latin typeface="+mn-ea"/>
              </a:rPr>
              <a:t> 입출력 전압을 저장하는 역할을 하며 전압의 크기가 흔들리지 않게 도와주고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튀는 전압을 잡아주는 역할을 한다</a:t>
            </a:r>
            <a:r>
              <a:rPr lang="en-US" altLang="ko-KR" dirty="0">
                <a:latin typeface="+mn-ea"/>
              </a:rPr>
              <a:t>. </a:t>
            </a:r>
          </a:p>
          <a:p>
            <a:endParaRPr lang="ko-KR" altLang="en-US" dirty="0">
              <a:effectLst/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DECF17-9581-5641-977E-386D123C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96" y="985838"/>
            <a:ext cx="3689325" cy="305225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4035F98-367A-4636-A389-851C40391C1E}"/>
              </a:ext>
            </a:extLst>
          </p:cNvPr>
          <p:cNvSpPr txBox="1">
            <a:spLocks/>
          </p:cNvSpPr>
          <p:nvPr/>
        </p:nvSpPr>
        <p:spPr>
          <a:xfrm>
            <a:off x="838199" y="4218895"/>
            <a:ext cx="10515600" cy="44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* </a:t>
            </a:r>
            <a:r>
              <a:rPr lang="ko-KR" altLang="en-US" sz="2000" dirty="0" err="1"/>
              <a:t>캐패시터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D6F78E-6A16-42F0-82BB-6F05A69DF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2" y="4582805"/>
            <a:ext cx="1360112" cy="1539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15074-E30F-4AB0-9ACB-AC1419D431F5}"/>
              </a:ext>
            </a:extLst>
          </p:cNvPr>
          <p:cNvSpPr txBox="1"/>
          <p:nvPr/>
        </p:nvSpPr>
        <p:spPr>
          <a:xfrm>
            <a:off x="6095996" y="4336786"/>
            <a:ext cx="482441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스위치가 딱 </a:t>
            </a:r>
            <a:r>
              <a:rPr lang="en" altLang="ko-Kore-KR" dirty="0">
                <a:latin typeface="+mn-ea"/>
              </a:rPr>
              <a:t>on</a:t>
            </a:r>
            <a:r>
              <a:rPr lang="ko-KR" altLang="en-US" dirty="0">
                <a:latin typeface="+mn-ea"/>
              </a:rPr>
              <a:t>이 될 경우 전압이 처음부터 일정하게 들어오는 것이 아니라 </a:t>
            </a:r>
            <a:r>
              <a:rPr lang="en" altLang="ko-Kore-KR" dirty="0">
                <a:latin typeface="+mn-ea"/>
              </a:rPr>
              <a:t>power supply</a:t>
            </a:r>
            <a:r>
              <a:rPr lang="ko-KR" altLang="en-US" dirty="0">
                <a:latin typeface="+mn-ea"/>
              </a:rPr>
              <a:t>에서 전압을 넣었을 </a:t>
            </a:r>
            <a:r>
              <a:rPr lang="ko-KR" altLang="en-US" dirty="0" err="1">
                <a:latin typeface="+mn-ea"/>
              </a:rPr>
              <a:t>경우높은</a:t>
            </a:r>
            <a:r>
              <a:rPr lang="ko-KR" altLang="en-US" dirty="0">
                <a:latin typeface="+mn-ea"/>
              </a:rPr>
              <a:t> 전압이 들어오면 레귤레이터에 갑자기 데미지를 입힐 수 있기 때문에 </a:t>
            </a:r>
            <a:r>
              <a:rPr lang="ko-KR" altLang="en-US" dirty="0" err="1">
                <a:latin typeface="+mn-ea"/>
              </a:rPr>
              <a:t>캐패시터를</a:t>
            </a:r>
            <a:r>
              <a:rPr lang="ko-KR" altLang="en-US" dirty="0">
                <a:latin typeface="+mn-ea"/>
              </a:rPr>
              <a:t>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095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-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전원부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A6528A-1B1D-2947-A7C4-BBAE90AFB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332"/>
            <a:ext cx="10515600" cy="449263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레귤레이터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986A8D-05B6-984F-938B-F0A049C0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517" y="1673543"/>
            <a:ext cx="1347788" cy="1403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BC167-BD6B-524B-BA6E-3B2827819AA0}"/>
              </a:ext>
            </a:extLst>
          </p:cNvPr>
          <p:cNvSpPr txBox="1"/>
          <p:nvPr/>
        </p:nvSpPr>
        <p:spPr>
          <a:xfrm>
            <a:off x="6095996" y="1673543"/>
            <a:ext cx="482441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부하에 상관없이 항상 일정한 전압을 유지하는 전원공급원을 말한다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endParaRPr kumimoji="1" lang="ko-Kore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A18FF36-D914-B24D-AB9F-A8BD43EACB67}"/>
              </a:ext>
            </a:extLst>
          </p:cNvPr>
          <p:cNvSpPr txBox="1">
            <a:spLocks/>
          </p:cNvSpPr>
          <p:nvPr/>
        </p:nvSpPr>
        <p:spPr>
          <a:xfrm>
            <a:off x="838199" y="3429000"/>
            <a:ext cx="10515600" cy="449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LED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5B69AD-CFE3-0A43-8D12-8374EFE9F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297" y="3878263"/>
            <a:ext cx="1280228" cy="1372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6484AA-2BF9-FD4A-B512-12851B120920}"/>
              </a:ext>
            </a:extLst>
          </p:cNvPr>
          <p:cNvSpPr txBox="1"/>
          <p:nvPr/>
        </p:nvSpPr>
        <p:spPr>
          <a:xfrm>
            <a:off x="6095997" y="3689246"/>
            <a:ext cx="482441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 전원이 잘 들어오는지 확인하는 </a:t>
            </a:r>
            <a:r>
              <a:rPr lang="en" altLang="ko-Kore-KR" dirty="0">
                <a:latin typeface="+mn-ea"/>
              </a:rPr>
              <a:t>LED</a:t>
            </a:r>
            <a:r>
              <a:rPr lang="ko-KR" altLang="en-US" dirty="0">
                <a:latin typeface="+mn-ea"/>
              </a:rPr>
              <a:t>이다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 </a:t>
            </a:r>
            <a:r>
              <a:rPr lang="ko-KR" altLang="en-US" dirty="0">
                <a:latin typeface="+mn-ea"/>
              </a:rPr>
              <a:t>발광다이오드</a:t>
            </a:r>
            <a:r>
              <a:rPr lang="en-US" altLang="ko-KR" dirty="0">
                <a:latin typeface="+mn-ea"/>
              </a:rPr>
              <a:t>(</a:t>
            </a:r>
            <a:r>
              <a:rPr lang="en" altLang="ko-Kore-KR" dirty="0">
                <a:latin typeface="+mn-ea"/>
              </a:rPr>
              <a:t>LED)</a:t>
            </a:r>
            <a:r>
              <a:rPr lang="ko-KR" altLang="en-US" dirty="0">
                <a:latin typeface="+mn-ea"/>
              </a:rPr>
              <a:t>는 일반 다이오드와 마찬가지로 </a:t>
            </a:r>
            <a:r>
              <a:rPr lang="en-US" altLang="ko-KR" dirty="0">
                <a:latin typeface="+mn-ea"/>
              </a:rPr>
              <a:t>(+) 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(-) </a:t>
            </a:r>
            <a:r>
              <a:rPr lang="ko-KR" altLang="en-US" dirty="0">
                <a:latin typeface="+mn-ea"/>
              </a:rPr>
              <a:t>단자 구분이 있으므로 일반다이오드처럼 사용하면 된다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. 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6344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–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LED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045"/>
            <a:ext cx="10082213" cy="158110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" altLang="ko-Kore-KR" sz="1800" dirty="0">
                <a:latin typeface="+mn-ea"/>
              </a:rPr>
              <a:t>DE0</a:t>
            </a:r>
            <a:r>
              <a:rPr lang="ko-KR" altLang="en-US" sz="1800" dirty="0">
                <a:latin typeface="+mn-ea"/>
              </a:rPr>
              <a:t>에서 </a:t>
            </a:r>
            <a:r>
              <a:rPr lang="en" altLang="ko-Kore-KR" sz="1800" dirty="0">
                <a:latin typeface="+mn-ea"/>
              </a:rPr>
              <a:t>High</a:t>
            </a:r>
            <a:r>
              <a:rPr lang="ko-KR" altLang="en-US" sz="1800" dirty="0">
                <a:latin typeface="+mn-ea"/>
              </a:rPr>
              <a:t>신호가 발생할 때 </a:t>
            </a:r>
            <a:r>
              <a:rPr lang="en" altLang="ko-Kore-KR" sz="1800" dirty="0">
                <a:latin typeface="+mn-ea"/>
              </a:rPr>
              <a:t>LED</a:t>
            </a:r>
            <a:r>
              <a:rPr lang="ko-KR" altLang="en-US" sz="1800" dirty="0">
                <a:latin typeface="+mn-ea"/>
              </a:rPr>
              <a:t>에 불이 켜진다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effectLst/>
              <a:latin typeface="+mn-ea"/>
            </a:endParaRPr>
          </a:p>
          <a:p>
            <a:r>
              <a:rPr lang="en" altLang="ko-Kore-KR" sz="1800" dirty="0">
                <a:latin typeface="+mn-ea"/>
              </a:rPr>
              <a:t>DE0</a:t>
            </a:r>
            <a:r>
              <a:rPr lang="ko-KR" altLang="en-US" sz="1800" dirty="0">
                <a:latin typeface="+mn-ea"/>
              </a:rPr>
              <a:t>보드에 전압이 가해지지 않으면 그라운드와 전압 차이가 없어 전류가 흐르지 않게 되고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결과적으로 </a:t>
            </a:r>
            <a:r>
              <a:rPr lang="en" altLang="ko-Kore-KR" sz="1800" dirty="0">
                <a:latin typeface="+mn-ea"/>
              </a:rPr>
              <a:t>LED</a:t>
            </a:r>
            <a:r>
              <a:rPr lang="ko-KR" altLang="en-US" sz="1800" dirty="0">
                <a:latin typeface="+mn-ea"/>
              </a:rPr>
              <a:t>가 꺼지게 된다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effectLst/>
              <a:latin typeface="+mn-ea"/>
            </a:endParaRPr>
          </a:p>
          <a:p>
            <a:r>
              <a:rPr lang="ko-KR" altLang="en-US" sz="1800" dirty="0">
                <a:latin typeface="+mn-ea"/>
              </a:rPr>
              <a:t>이번 라인트레이서에서는 </a:t>
            </a:r>
            <a:r>
              <a:rPr lang="en" altLang="ko-Kore-KR" sz="1800" dirty="0">
                <a:latin typeface="+mn-ea"/>
              </a:rPr>
              <a:t>LED</a:t>
            </a:r>
            <a:r>
              <a:rPr lang="ko-KR" altLang="en-US" sz="1800" dirty="0" err="1">
                <a:latin typeface="+mn-ea"/>
              </a:rPr>
              <a:t>를</a:t>
            </a:r>
            <a:r>
              <a:rPr lang="ko-KR" altLang="en-US" sz="1800" dirty="0">
                <a:latin typeface="+mn-ea"/>
              </a:rPr>
              <a:t> 검정색 라인의 위치를 찾는데 활용하였다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3B5361-8FCE-9B4B-B43B-2C5AA877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056" y="2935380"/>
            <a:ext cx="4000500" cy="3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9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–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 </a:t>
            </a:r>
            <a:r>
              <a:rPr lang="en" altLang="ko-Kore-KR" sz="3200" b="1" dirty="0"/>
              <a:t>Segment</a:t>
            </a:r>
            <a:r>
              <a:rPr lang="en" altLang="ko-Kore-KR" sz="3200" dirty="0"/>
              <a:t>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839"/>
            <a:ext cx="10082214" cy="1579392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altLang="ko-KR" sz="1800" dirty="0">
                <a:latin typeface="+mn-ea"/>
              </a:rPr>
              <a:t>7</a:t>
            </a:r>
            <a:r>
              <a:rPr lang="ko-KR" altLang="en-US" sz="1800" dirty="0">
                <a:latin typeface="+mn-ea"/>
              </a:rPr>
              <a:t>세그먼트는 </a:t>
            </a:r>
            <a:r>
              <a:rPr lang="en-US" altLang="ko-KR" sz="1800" dirty="0">
                <a:latin typeface="+mn-ea"/>
              </a:rPr>
              <a:t>7</a:t>
            </a:r>
            <a:r>
              <a:rPr lang="ko-KR" altLang="en-US" sz="1800" dirty="0">
                <a:latin typeface="+mn-ea"/>
              </a:rPr>
              <a:t>개의 획으로 숫자나 문자를 나타낼 수 있는 표시 장치로 </a:t>
            </a:r>
            <a:r>
              <a:rPr lang="en" altLang="ko-Kore-KR" sz="1800" dirty="0">
                <a:latin typeface="+mn-ea"/>
              </a:rPr>
              <a:t>FND(Flexible Numeric Display)</a:t>
            </a:r>
            <a:r>
              <a:rPr lang="ko-KR" altLang="en-US" sz="1800" dirty="0">
                <a:latin typeface="+mn-ea"/>
              </a:rPr>
              <a:t>라고도 불린다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일반적으로 작고 단순한 구조를 가지기 때문에 전자시계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게이지 또는 전자회로의 내부 수치를 보여주는 곳에 주로 사용된다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effectLst/>
              <a:latin typeface="+mn-ea"/>
            </a:endParaRPr>
          </a:p>
          <a:p>
            <a:r>
              <a:rPr lang="en" altLang="ko-Kore-KR" sz="1800" dirty="0">
                <a:latin typeface="+mn-ea"/>
              </a:rPr>
              <a:t>DE0 </a:t>
            </a:r>
            <a:r>
              <a:rPr lang="ko-KR" altLang="en-US" sz="1800" dirty="0">
                <a:latin typeface="+mn-ea"/>
              </a:rPr>
              <a:t>보드를 통해 각각에 획에 핀을 설정하고 신호를 보내 </a:t>
            </a:r>
            <a:r>
              <a:rPr lang="en" altLang="ko-Kore-KR" sz="1800" dirty="0">
                <a:latin typeface="+mn-ea"/>
              </a:rPr>
              <a:t>LED</a:t>
            </a:r>
            <a:r>
              <a:rPr lang="ko-KR" altLang="en-US" sz="1800" dirty="0">
                <a:latin typeface="+mn-ea"/>
              </a:rPr>
              <a:t>로 표시한다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  <a:p>
            <a:r>
              <a:rPr lang="ko-KR" altLang="en-US" sz="1800" dirty="0">
                <a:latin typeface="+mn-ea"/>
              </a:rPr>
              <a:t>이번 </a:t>
            </a:r>
            <a:r>
              <a:rPr lang="ko-KR" altLang="en-US" sz="1800" dirty="0" err="1">
                <a:latin typeface="+mn-ea"/>
              </a:rPr>
              <a:t>라인트레이서에서는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Segment</a:t>
            </a:r>
            <a:r>
              <a:rPr lang="ko-KR" altLang="en-US" sz="1800" dirty="0">
                <a:latin typeface="+mn-ea"/>
              </a:rPr>
              <a:t>를 주행 시간을 나타내는데 활용하였다</a:t>
            </a:r>
            <a:r>
              <a:rPr lang="en-US" altLang="ko-KR" sz="1800" dirty="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D8E420-67E6-AE41-801C-06981B39E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243" y="3060501"/>
            <a:ext cx="3854128" cy="32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9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–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 </a:t>
            </a:r>
            <a:r>
              <a:rPr lang="en" altLang="ko-Kore-KR" sz="3200" b="1" dirty="0"/>
              <a:t>PWM</a:t>
            </a:r>
            <a:r>
              <a:rPr lang="en" altLang="ko-Kore-KR" sz="3200" dirty="0"/>
              <a:t>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496"/>
            <a:ext cx="10082213" cy="139699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" altLang="ko-Kore-KR" sz="1800" dirty="0">
                <a:latin typeface="+mn-ea"/>
              </a:rPr>
              <a:t>PWM</a:t>
            </a:r>
            <a:r>
              <a:rPr lang="ko-KR" altLang="en-US" sz="1800" dirty="0">
                <a:latin typeface="+mn-ea"/>
              </a:rPr>
              <a:t>은 신호의 폭을 제어하는 방법으로 </a:t>
            </a:r>
            <a:r>
              <a:rPr lang="en" altLang="ko-Kore-KR" sz="1800" dirty="0">
                <a:latin typeface="+mn-ea"/>
              </a:rPr>
              <a:t>High </a:t>
            </a:r>
            <a:r>
              <a:rPr lang="ko-KR" altLang="en-US" sz="1800" dirty="0">
                <a:latin typeface="+mn-ea"/>
              </a:rPr>
              <a:t>신호와 </a:t>
            </a:r>
            <a:r>
              <a:rPr lang="en" altLang="ko-Kore-KR" sz="1800" dirty="0">
                <a:latin typeface="+mn-ea"/>
              </a:rPr>
              <a:t>Low </a:t>
            </a:r>
            <a:r>
              <a:rPr lang="ko-KR" altLang="en-US" sz="1800" dirty="0">
                <a:latin typeface="+mn-ea"/>
              </a:rPr>
              <a:t>신호의 비율을 이용한다</a:t>
            </a:r>
            <a:r>
              <a:rPr lang="en-US" altLang="ko-KR" sz="1800" dirty="0">
                <a:latin typeface="+mn-ea"/>
              </a:rPr>
              <a:t>. </a:t>
            </a:r>
            <a:r>
              <a:rPr lang="en" altLang="ko-Kore-KR" sz="1800" dirty="0">
                <a:latin typeface="+mn-ea"/>
              </a:rPr>
              <a:t>Duty Cycle</a:t>
            </a:r>
            <a:r>
              <a:rPr lang="ko-KR" altLang="en-US" sz="1800" dirty="0">
                <a:latin typeface="+mn-ea"/>
              </a:rPr>
              <a:t>은 </a:t>
            </a:r>
            <a:r>
              <a:rPr lang="en" altLang="ko-Kore-KR" sz="1800" dirty="0">
                <a:latin typeface="+mn-ea"/>
              </a:rPr>
              <a:t>High </a:t>
            </a:r>
            <a:r>
              <a:rPr lang="ko-KR" altLang="en-US" sz="1800" dirty="0">
                <a:latin typeface="+mn-ea"/>
              </a:rPr>
              <a:t>신호의 폭을 뜻하면 </a:t>
            </a:r>
            <a:r>
              <a:rPr lang="en" altLang="ko-Kore-KR" sz="1800" dirty="0">
                <a:latin typeface="+mn-ea"/>
              </a:rPr>
              <a:t>Duty rate(speed)</a:t>
            </a:r>
            <a:r>
              <a:rPr lang="ko-KR" altLang="en-US" sz="1800" dirty="0">
                <a:latin typeface="+mn-ea"/>
              </a:rPr>
              <a:t>는 </a:t>
            </a:r>
            <a:r>
              <a:rPr lang="en" altLang="ko-Kore-KR" sz="1800" dirty="0">
                <a:latin typeface="+mn-ea"/>
              </a:rPr>
              <a:t>Duty Cycle/Period</a:t>
            </a:r>
            <a:r>
              <a:rPr lang="ko-KR" altLang="en-US" sz="1800" dirty="0" err="1">
                <a:latin typeface="+mn-ea"/>
              </a:rPr>
              <a:t>를</a:t>
            </a:r>
            <a:r>
              <a:rPr lang="ko-KR" altLang="en-US" sz="1800" dirty="0">
                <a:latin typeface="+mn-ea"/>
              </a:rPr>
              <a:t> 뜻한다</a:t>
            </a:r>
            <a:r>
              <a:rPr lang="en-US" altLang="ko-KR" sz="1800" dirty="0">
                <a:latin typeface="+mn-ea"/>
              </a:rPr>
              <a:t>. </a:t>
            </a:r>
            <a:r>
              <a:rPr lang="en" altLang="ko-Kore-KR" sz="1800" dirty="0">
                <a:latin typeface="+mn-ea"/>
              </a:rPr>
              <a:t>Duty rate(speed)</a:t>
            </a:r>
            <a:r>
              <a:rPr lang="ko-KR" altLang="en-US" sz="1800" dirty="0">
                <a:latin typeface="+mn-ea"/>
              </a:rPr>
              <a:t>가 낮으면 </a:t>
            </a:r>
            <a:r>
              <a:rPr lang="en" altLang="ko-Kore-KR" sz="1800" dirty="0">
                <a:latin typeface="+mn-ea"/>
              </a:rPr>
              <a:t>High </a:t>
            </a:r>
            <a:r>
              <a:rPr lang="ko-KR" altLang="en-US" sz="1800" dirty="0">
                <a:latin typeface="+mn-ea"/>
              </a:rPr>
              <a:t>신호가 짧아지게 되어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모터의 속도가 느려 지면 반대의 경우에는 모터의 속도가 빨라진다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이 실험에서는 </a:t>
            </a:r>
            <a:r>
              <a:rPr lang="en" altLang="ko-Kore-KR" sz="1800" dirty="0">
                <a:latin typeface="+mn-ea"/>
              </a:rPr>
              <a:t>Duty rate(speed)</a:t>
            </a:r>
            <a:r>
              <a:rPr lang="ko-KR" altLang="en-US" sz="1800" dirty="0" err="1">
                <a:latin typeface="+mn-ea"/>
              </a:rPr>
              <a:t>를</a:t>
            </a:r>
            <a:r>
              <a:rPr lang="ko-KR" altLang="en-US" sz="1800" dirty="0">
                <a:latin typeface="+mn-ea"/>
              </a:rPr>
              <a:t> 이용하여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모터의 속도를 제어하였다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CDA12C-312F-EB4A-8A6B-1B722D2D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844" y="2837995"/>
            <a:ext cx="3170924" cy="31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–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 </a:t>
            </a:r>
            <a:r>
              <a:rPr lang="en" altLang="ko-Kore-KR" sz="3200" b="1" dirty="0"/>
              <a:t>Edge</a:t>
            </a:r>
            <a:r>
              <a:rPr lang="en" altLang="ko-Kore-KR" sz="3200" dirty="0"/>
              <a:t>  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425"/>
            <a:ext cx="10082213" cy="99377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" altLang="ko-Kore-KR" sz="1800" dirty="0">
                <a:latin typeface="+mn-ea"/>
              </a:rPr>
              <a:t>Edge</a:t>
            </a:r>
            <a:r>
              <a:rPr lang="ko-KR" altLang="en-US" sz="1800" dirty="0">
                <a:latin typeface="+mn-ea"/>
              </a:rPr>
              <a:t>란 회로 내에서 </a:t>
            </a:r>
            <a:r>
              <a:rPr lang="en" altLang="ko-Kore-KR" sz="1800" dirty="0">
                <a:latin typeface="+mn-ea"/>
              </a:rPr>
              <a:t>Low </a:t>
            </a:r>
            <a:r>
              <a:rPr lang="ko-KR" altLang="en-US" sz="1800" dirty="0">
                <a:latin typeface="+mn-ea"/>
              </a:rPr>
              <a:t>신호와 </a:t>
            </a:r>
            <a:r>
              <a:rPr lang="en" altLang="ko-Kore-KR" sz="1800" dirty="0">
                <a:latin typeface="+mn-ea"/>
              </a:rPr>
              <a:t>High </a:t>
            </a:r>
            <a:r>
              <a:rPr lang="ko-KR" altLang="en-US" sz="1800" dirty="0">
                <a:latin typeface="+mn-ea"/>
              </a:rPr>
              <a:t>신호가 변하는 지점을 뜻한다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effectLst/>
              <a:latin typeface="+mn-ea"/>
            </a:endParaRPr>
          </a:p>
          <a:p>
            <a:r>
              <a:rPr lang="en" altLang="ko-Kore-KR" sz="1800" dirty="0">
                <a:latin typeface="+mn-ea"/>
              </a:rPr>
              <a:t>Low -&gt; High </a:t>
            </a:r>
            <a:r>
              <a:rPr lang="ko-KR" altLang="en-US" sz="1800" dirty="0">
                <a:latin typeface="+mn-ea"/>
              </a:rPr>
              <a:t>의 변화는 상승 </a:t>
            </a:r>
            <a:r>
              <a:rPr lang="ko-KR" altLang="en-US" sz="1800" dirty="0" err="1">
                <a:latin typeface="+mn-ea"/>
              </a:rPr>
              <a:t>엣지</a:t>
            </a:r>
            <a:r>
              <a:rPr lang="en-US" altLang="ko-KR" sz="1800" dirty="0">
                <a:latin typeface="+mn-ea"/>
              </a:rPr>
              <a:t>(</a:t>
            </a:r>
            <a:r>
              <a:rPr lang="en" altLang="ko-Kore-KR" sz="1800" dirty="0">
                <a:latin typeface="+mn-ea"/>
              </a:rPr>
              <a:t>Rising Edge) </a:t>
            </a:r>
            <a:r>
              <a:rPr lang="ko-KR" altLang="en-US" sz="1800" dirty="0" err="1">
                <a:latin typeface="+mn-ea"/>
              </a:rPr>
              <a:t>라고</a:t>
            </a:r>
            <a:r>
              <a:rPr lang="ko-KR" altLang="en-US" sz="1800" dirty="0">
                <a:latin typeface="+mn-ea"/>
              </a:rPr>
              <a:t> 한고 </a:t>
            </a:r>
            <a:r>
              <a:rPr lang="en" altLang="ko-Kore-KR" sz="1800" dirty="0">
                <a:latin typeface="+mn-ea"/>
              </a:rPr>
              <a:t>High -&gt; Low </a:t>
            </a:r>
            <a:r>
              <a:rPr lang="ko-KR" altLang="en-US" sz="1800" dirty="0">
                <a:latin typeface="+mn-ea"/>
              </a:rPr>
              <a:t>의 변화는 하강 </a:t>
            </a:r>
            <a:r>
              <a:rPr lang="ko-KR" altLang="en-US" sz="1800" dirty="0" err="1">
                <a:latin typeface="+mn-ea"/>
              </a:rPr>
              <a:t>엣지</a:t>
            </a:r>
            <a:r>
              <a:rPr lang="en-US" altLang="ko-KR" sz="1800" dirty="0">
                <a:latin typeface="+mn-ea"/>
              </a:rPr>
              <a:t>(</a:t>
            </a:r>
            <a:r>
              <a:rPr lang="en" altLang="ko-Kore-KR" sz="1800" dirty="0">
                <a:latin typeface="+mn-ea"/>
              </a:rPr>
              <a:t>falling Edge)</a:t>
            </a:r>
            <a:r>
              <a:rPr lang="ko-KR" altLang="en-US" sz="1800" dirty="0" err="1">
                <a:latin typeface="+mn-ea"/>
              </a:rPr>
              <a:t>라고</a:t>
            </a:r>
            <a:r>
              <a:rPr lang="ko-KR" altLang="en-US" sz="1800" dirty="0">
                <a:latin typeface="+mn-ea"/>
              </a:rPr>
              <a:t> 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9B6319-D96A-834B-BAE3-4646DEBB0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963" y="2320785"/>
            <a:ext cx="3828686" cy="38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–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 </a:t>
            </a:r>
            <a:r>
              <a:rPr kumimoji="1" lang="ko-KR" altLang="en-US" sz="3200" dirty="0"/>
              <a:t>라인트레이서 알고리즘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695"/>
            <a:ext cx="10082213" cy="157801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sz="1800" dirty="0">
                <a:latin typeface="+mn-ea"/>
              </a:rPr>
              <a:t> 검은 선이 중심에 있다면 양 바퀴의 속도를 같게 하고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끝으로 갈 수록 속도 차이를 크게 만들어준다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만일 검은 선이 오른쪽 제일 끝에 있다면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왼쪽 바퀴의 속도를 크게 주고 오른쪽 바퀴의 속도를 아주 느리게 해준다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그렇다면 점점 선이 가운데로 향하게 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r>
              <a:rPr lang="ko-KR" altLang="en-US" sz="1800" dirty="0">
                <a:latin typeface="+mn-ea"/>
              </a:rPr>
              <a:t>위와 같은 방식으로 중심 라인에서 멀어질 수록 속도 차이를 크게 하는 것이 관건이다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모터의 속도를 다르게 하는 방법은 </a:t>
            </a:r>
            <a:r>
              <a:rPr lang="en-US" altLang="ko-KR" sz="1800" dirty="0">
                <a:latin typeface="+mn-ea"/>
              </a:rPr>
              <a:t>PWM</a:t>
            </a:r>
            <a:r>
              <a:rPr lang="ko-KR" altLang="en-US" sz="1800" dirty="0">
                <a:latin typeface="+mn-ea"/>
              </a:rPr>
              <a:t>을 이용한다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B11A2B-EC1E-7049-9020-EBF46D85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20" y="3429000"/>
            <a:ext cx="3600000" cy="2032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4EFFB-5150-7146-89EE-11ED2FF8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580" y="3396340"/>
            <a:ext cx="3600000" cy="20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E4193-54A5-8749-A4A9-96F7EC1F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5812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프로젝트 세부사항</a:t>
            </a:r>
            <a:endParaRPr kumimoji="1" lang="ko-Kore-KR" altLang="en-US" sz="32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68AA652-7F73-1248-96D3-A1326FC18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6024612"/>
              </p:ext>
            </p:extLst>
          </p:nvPr>
        </p:nvGraphicFramePr>
        <p:xfrm>
          <a:off x="4805875" y="785812"/>
          <a:ext cx="6114538" cy="58348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08">
                  <a:extLst>
                    <a:ext uri="{9D8B030D-6E8A-4147-A177-3AD203B41FA5}">
                      <a16:colId xmlns:a16="http://schemas.microsoft.com/office/drawing/2014/main" val="3918916846"/>
                    </a:ext>
                  </a:extLst>
                </a:gridCol>
                <a:gridCol w="4891630">
                  <a:extLst>
                    <a:ext uri="{9D8B030D-6E8A-4147-A177-3AD203B41FA5}">
                      <a16:colId xmlns:a16="http://schemas.microsoft.com/office/drawing/2014/main" val="2816646275"/>
                    </a:ext>
                  </a:extLst>
                </a:gridCol>
              </a:tblGrid>
              <a:tr h="509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구분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ore-KR" altLang="en-US" dirty="0"/>
                        <a:t>세부사항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424962"/>
                  </a:ext>
                </a:extLst>
              </a:tr>
              <a:tr h="2686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dirty="0">
                          <a:latin typeface="+mn-ea"/>
                          <a:ea typeface="+mn-ea"/>
                        </a:rPr>
                        <a:t>Sensor</a:t>
                      </a:r>
                      <a:endParaRPr lang="ko-Kore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각각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 씩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발광부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수광부를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통해 검은 색 라인을 인지한다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en-US" altLang="ko-Kore-KR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발광부에서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나온 적외선이 물체에 반사되어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수광부에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얼마나 많은 양이 들어오는지에 따라 전압이 바뀌게 된다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>
                        <a:effectLst/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상대적으로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반사량이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검정색보다 큰 흰색은 전압이 더 높게 나온다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이를 일정 전압 이상일 때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 이하이면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이라고 하여 결과적으로 받아온 값은 흰색일 때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이고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검정색일 때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endParaRPr lang="ko-Kore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90075"/>
                  </a:ext>
                </a:extLst>
              </a:tr>
              <a:tr h="6407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dirty="0">
                          <a:latin typeface="+mn-ea"/>
                          <a:ea typeface="+mn-ea"/>
                        </a:rPr>
                        <a:t>LED</a:t>
                      </a:r>
                      <a:endParaRPr lang="ko-Kore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수광부를 통해 들어온 신호를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DE0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보드의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개의 </a:t>
                      </a:r>
                      <a:r>
                        <a:rPr lang="en" altLang="ko-Kore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LED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어느 센서를 통과하였는지 인지한다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endParaRPr lang="ko-Kore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04569"/>
                  </a:ext>
                </a:extLst>
              </a:tr>
              <a:tr h="723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dirty="0">
                          <a:latin typeface="+mn-ea"/>
                          <a:ea typeface="+mn-ea"/>
                        </a:rPr>
                        <a:t>Motor</a:t>
                      </a:r>
                      <a:endParaRPr lang="ko-Kore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" altLang="ko-Kore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duty rate(speed)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en" altLang="ko-Kore-KR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pwm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제어를 통해 모터의 속도를 변경한다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endParaRPr lang="ko-Kore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94597"/>
                  </a:ext>
                </a:extLst>
              </a:tr>
              <a:tr h="8531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dirty="0">
                          <a:latin typeface="+mn-ea"/>
                          <a:ea typeface="+mn-ea"/>
                        </a:rPr>
                        <a:t>Segment</a:t>
                      </a:r>
                      <a:endParaRPr lang="ko-Kore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" altLang="ko-Kore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50Mhz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세어 초를 파악하고 이를 이용하여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세그먼트를 통해 주행 시간을 표시한다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ko-Kore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9466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CE802F5-E762-0640-A5BC-132412258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코드의 해석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0939332-4821-4647-AEDE-2360AD32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85838"/>
            <a:ext cx="3555999" cy="5571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F27F9-F719-4656-9AF5-FA251B457001}"/>
              </a:ext>
            </a:extLst>
          </p:cNvPr>
          <p:cNvSpPr txBox="1"/>
          <p:nvPr/>
        </p:nvSpPr>
        <p:spPr>
          <a:xfrm>
            <a:off x="4655016" y="1191503"/>
            <a:ext cx="6265397" cy="5159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library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+mn-ea"/>
              </a:rPr>
              <a:t>ieee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			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use ieee.std_logic_1164.all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: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+mn-ea"/>
              </a:rPr>
              <a:t>ieee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라이브러리의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std_logic_1164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패키지의 사용 선언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00"/>
                </a:solidFill>
                <a:latin typeface="+mn-ea"/>
              </a:rPr>
              <a:t>clk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:  clock 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변수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+mn-ea"/>
              </a:rPr>
              <a:t>on_switch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스위치가 켜져 있을 때만 작동하게 하기위한 변수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sensor: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적외선 센서의 값을 받아 저장하는 변수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led: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적외선 센서의 값을 통해 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DE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보드의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led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를 출력하는 변수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seg1, seg2, se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3, seg4: 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주행시간을 표기하기위한 변수 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(seg3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은 소수점을 표현하기 위해 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7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개의 벡터 변수이다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).</a:t>
            </a:r>
          </a:p>
          <a:p>
            <a:pPr fontAlgn="base">
              <a:lnSpc>
                <a:spcPct val="160000"/>
              </a:lnSpc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+mn-ea"/>
              </a:rPr>
              <a:t>M</a:t>
            </a:r>
            <a:r>
              <a:rPr lang="en-US" altLang="ko-KR" sz="1600" kern="0" dirty="0" err="1">
                <a:solidFill>
                  <a:srgbClr val="000000"/>
                </a:solidFill>
                <a:latin typeface="+mn-ea"/>
              </a:rPr>
              <a:t>otor_L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왼쪽 모터의 출력을 결정하는 변수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+mn-ea"/>
              </a:rPr>
              <a:t>Motor_R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오른쪽 모터의 출력을 결정하는 변수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s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peed: 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신호 선언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모터 속도를 조절하기 위한 기준을 설정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count: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n-ea"/>
              </a:rPr>
              <a:t>초를 세주기 위한 변수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254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코드의 해석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2DF50E63-F414-4A56-85B2-7CFEBEE85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65"/>
          <a:stretch/>
        </p:blipFill>
        <p:spPr>
          <a:xfrm>
            <a:off x="838200" y="986649"/>
            <a:ext cx="2819400" cy="540714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76E8725-8176-4350-B243-1BD72AF39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772"/>
          <a:stretch/>
        </p:blipFill>
        <p:spPr>
          <a:xfrm>
            <a:off x="3657600" y="973201"/>
            <a:ext cx="3378200" cy="540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E4E78-89E2-4DCE-87B3-7946120EB388}"/>
              </a:ext>
            </a:extLst>
          </p:cNvPr>
          <p:cNvSpPr txBox="1"/>
          <p:nvPr/>
        </p:nvSpPr>
        <p:spPr>
          <a:xfrm>
            <a:off x="6931217" y="2384112"/>
            <a:ext cx="398919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seg1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0.01</a:t>
            </a:r>
            <a:r>
              <a:rPr lang="ko-KR" altLang="en-US" dirty="0">
                <a:latin typeface="+mn-ea"/>
              </a:rPr>
              <a:t>초마다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씩 증가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seg2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0.1</a:t>
            </a:r>
            <a:r>
              <a:rPr lang="ko-KR" altLang="en-US" dirty="0">
                <a:latin typeface="+mn-ea"/>
              </a:rPr>
              <a:t>초마다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씩 증가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seg3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초마다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씩 증가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seg4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초마다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씩 증가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이때</a:t>
            </a:r>
            <a:r>
              <a:rPr lang="en-US" altLang="ko-KR" dirty="0">
                <a:latin typeface="+mn-ea"/>
              </a:rPr>
              <a:t>,  </a:t>
            </a:r>
            <a:r>
              <a:rPr lang="ko-KR" altLang="en-US" dirty="0">
                <a:latin typeface="+mn-ea"/>
              </a:rPr>
              <a:t>각 초에 맞는 </a:t>
            </a:r>
            <a:r>
              <a:rPr lang="en-US" altLang="ko-KR" dirty="0">
                <a:latin typeface="+mn-ea"/>
              </a:rPr>
              <a:t>seg </a:t>
            </a:r>
            <a:r>
              <a:rPr lang="ko-KR" altLang="en-US" dirty="0">
                <a:latin typeface="+mn-ea"/>
              </a:rPr>
              <a:t>값을 설정해서  </a:t>
            </a:r>
            <a:r>
              <a:rPr lang="en-US" altLang="ko-KR" dirty="0">
                <a:latin typeface="+mn-ea"/>
              </a:rPr>
              <a:t>Segment</a:t>
            </a:r>
            <a:r>
              <a:rPr lang="ko-KR" altLang="en-US" dirty="0">
                <a:latin typeface="+mn-ea"/>
              </a:rPr>
              <a:t>에 초를 표기한다</a:t>
            </a:r>
            <a:r>
              <a:rPr lang="en-US" altLang="ko-KR" dirty="0">
                <a:latin typeface="+mn-ea"/>
              </a:rPr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83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569686" cy="714972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라인트레이서</a:t>
            </a:r>
            <a:r>
              <a:rPr kumimoji="1" lang="en-US" altLang="en-US" sz="3200" dirty="0"/>
              <a:t> </a:t>
            </a:r>
            <a:r>
              <a:rPr kumimoji="1" lang="ko-KR" altLang="en-US" sz="3200" dirty="0"/>
              <a:t>작동원리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758"/>
            <a:ext cx="10082213" cy="485775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발광부에서</a:t>
            </a:r>
            <a:r>
              <a:rPr lang="ko-KR" altLang="en-US" sz="2000" dirty="0">
                <a:latin typeface="+mn-ea"/>
              </a:rPr>
              <a:t> 적외선을 발사하면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반사된 빛의 양을 수광부가 읽는다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만일 흰 선을 보고 있다면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빛이 반사하므로 </a:t>
            </a:r>
            <a:r>
              <a:rPr lang="ko-KR" altLang="en-US" sz="2000" dirty="0" err="1">
                <a:latin typeface="+mn-ea"/>
              </a:rPr>
              <a:t>수광부는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이 들어오고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검은 선을 보고 있다면 빛을 흡수하여 </a:t>
            </a:r>
            <a:r>
              <a:rPr lang="en-US" altLang="ko-KR" sz="2000" dirty="0">
                <a:latin typeface="+mn-ea"/>
              </a:rPr>
              <a:t>0</a:t>
            </a:r>
            <a:r>
              <a:rPr lang="ko-KR" altLang="en-US" sz="2000" dirty="0">
                <a:latin typeface="+mn-ea"/>
              </a:rPr>
              <a:t>이 들어온다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8</a:t>
            </a:r>
            <a:r>
              <a:rPr lang="ko-KR" altLang="en-US" sz="2000" dirty="0">
                <a:latin typeface="+mn-ea"/>
              </a:rPr>
              <a:t>개의 </a:t>
            </a:r>
            <a:r>
              <a:rPr lang="en-US" altLang="ko-KR" sz="2000" dirty="0">
                <a:latin typeface="+mn-ea"/>
              </a:rPr>
              <a:t>IR</a:t>
            </a:r>
            <a:r>
              <a:rPr lang="ko-KR" altLang="en-US" sz="2000" dirty="0">
                <a:latin typeface="+mn-ea"/>
              </a:rPr>
              <a:t>센서들을 이용해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차의 중심으로 돌아야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따라서 검은 선이 중심에 있다면 양 바퀴의 속도를 같게 하고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끝으로 갈 수록 속도 차이를 크게 만들어준다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만일 검은 선이 오른쪽 제일 끝에 있다면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왼쪽 바퀴의 속도를 크게 주고 오른쪽 바퀴의 속도를 아주 느리게 해준다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그렇다면 점점 선이 가운데로 향하게 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위와 같은 방식으로 중심 라인에서 멀어질 수록 속도 차이를 크게 하는 것이 관건이다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모터의 속도를 다르게 하는 방법은 </a:t>
            </a:r>
            <a:r>
              <a:rPr lang="en-US" altLang="ko-KR" sz="2000" dirty="0">
                <a:latin typeface="+mn-ea"/>
              </a:rPr>
              <a:t>PWM</a:t>
            </a:r>
            <a:r>
              <a:rPr lang="ko-KR" altLang="en-US" sz="2000" dirty="0">
                <a:latin typeface="+mn-ea"/>
              </a:rPr>
              <a:t>을 이용한다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 err="1">
                <a:latin typeface="+mn-ea"/>
              </a:rPr>
              <a:t>Clk</a:t>
            </a:r>
            <a:r>
              <a:rPr lang="ko-KR" altLang="en-US" sz="2000" dirty="0">
                <a:latin typeface="+mn-ea"/>
              </a:rPr>
              <a:t>이 </a:t>
            </a:r>
            <a:r>
              <a:rPr lang="en-US" altLang="ko-KR" sz="2000" dirty="0">
                <a:latin typeface="+mn-ea"/>
              </a:rPr>
              <a:t>rising edge</a:t>
            </a:r>
            <a:r>
              <a:rPr lang="ko-KR" altLang="en-US" sz="2000" dirty="0">
                <a:latin typeface="+mn-ea"/>
              </a:rPr>
              <a:t>일 때</a:t>
            </a:r>
            <a:r>
              <a:rPr lang="en-US" altLang="ko-KR" sz="2000" dirty="0">
                <a:latin typeface="+mn-ea"/>
              </a:rPr>
              <a:t>, speed </a:t>
            </a:r>
            <a:r>
              <a:rPr lang="ko-KR" altLang="en-US" sz="2000" dirty="0">
                <a:latin typeface="+mn-ea"/>
              </a:rPr>
              <a:t>변수를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씩 증가시키고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내가 원하는 속도보다 낮다면 모터를 키고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그 속도보다 높다면 모터를 </a:t>
            </a:r>
            <a:r>
              <a:rPr lang="en-US" altLang="ko-KR" sz="2000" dirty="0">
                <a:latin typeface="+mn-ea"/>
              </a:rPr>
              <a:t>off</a:t>
            </a:r>
            <a:r>
              <a:rPr lang="ko-KR" altLang="en-US" sz="2000" dirty="0">
                <a:latin typeface="+mn-ea"/>
              </a:rPr>
              <a:t>한다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06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코드의 해석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BD5DD98-F796-4558-9003-00C04B7C3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9894"/>
            <a:ext cx="5257800" cy="4995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1C431-1FCF-4842-820C-F4D695AE0CF3}"/>
              </a:ext>
            </a:extLst>
          </p:cNvPr>
          <p:cNvSpPr txBox="1"/>
          <p:nvPr/>
        </p:nvSpPr>
        <p:spPr>
          <a:xfrm>
            <a:off x="4483100" y="551283"/>
            <a:ext cx="6437312" cy="5873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clk</a:t>
            </a:r>
            <a:r>
              <a:rPr lang="ko-KR" altLang="en-US" dirty="0">
                <a:latin typeface="+mn-ea"/>
              </a:rPr>
              <a:t>이 </a:t>
            </a:r>
            <a:r>
              <a:rPr lang="en-US" altLang="ko-KR" dirty="0" err="1">
                <a:latin typeface="+mn-ea"/>
              </a:rPr>
              <a:t>rising_edge</a:t>
            </a:r>
            <a:r>
              <a:rPr lang="ko-KR" altLang="en-US" dirty="0">
                <a:latin typeface="+mn-ea"/>
              </a:rPr>
              <a:t> 할 때마다 </a:t>
            </a:r>
            <a:r>
              <a:rPr lang="en-US" altLang="ko-KR" dirty="0">
                <a:latin typeface="+mn-ea"/>
              </a:rPr>
              <a:t>speed,  count1, count2, count3, count4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</a:rPr>
              <a:t> 변수가 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</a:rPr>
              <a:t>씩 증가한다</a:t>
            </a:r>
            <a:r>
              <a:rPr lang="en-US" altLang="ko-KR" sz="1800" kern="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800" kern="0" dirty="0">
              <a:solidFill>
                <a:srgbClr val="000000"/>
              </a:solidFill>
              <a:latin typeface="+mn-ea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50MHz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가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초이므로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0.001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초마다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speed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값이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씩 증가한다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0.01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초마다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input1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값이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씩 증가한다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0.1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초마다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input2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값이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씩 증가한다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초마다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input3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값이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씩 증가한다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초마다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input4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값이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씩 증가한다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모터 주파수와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DE0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의 주파수 차이를 이용하여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800" kern="0" dirty="0">
                <a:solidFill>
                  <a:srgbClr val="000000"/>
                </a:solidFill>
                <a:latin typeface="+mn-ea"/>
              </a:rPr>
              <a:t>speed </a:t>
            </a:r>
            <a:r>
              <a:rPr lang="ko-KR" altLang="en-US" sz="1800" kern="0" dirty="0">
                <a:solidFill>
                  <a:srgbClr val="000000"/>
                </a:solidFill>
                <a:latin typeface="+mn-ea"/>
              </a:rPr>
              <a:t>변수는 모터 속도를 조절하기 위한 기준을 설정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하는데 기준 속도의 최고 속도는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49999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이고 기준 속도가 이 이상이 되면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0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으로 초기화한다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1800" kern="0" dirty="0">
              <a:solidFill>
                <a:srgbClr val="000000"/>
              </a:solidFill>
              <a:latin typeface="+mn-ea"/>
            </a:endParaRPr>
          </a:p>
          <a:p>
            <a:endParaRPr lang="en-US" altLang="ko-KR" sz="1800" kern="0" dirty="0">
              <a:solidFill>
                <a:srgbClr val="000000"/>
              </a:solidFill>
              <a:latin typeface="+mn-ea"/>
            </a:endParaRPr>
          </a:p>
          <a:p>
            <a:pPr algn="just" fontAlgn="base" latinLnBrk="1">
              <a:lnSpc>
                <a:spcPct val="12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led &lt;= not sensor 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  <a:p>
            <a:pPr algn="just" fontAlgn="base" latinLnBrk="1">
              <a:lnSpc>
                <a:spcPct val="12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=&gt;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검정 라인을 인식해야 하므로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 sensor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를 반전시켜 적외선 센서 값을 통해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LED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를 조절하여 라인 인식이 어디가 되고 있는지를 표시한다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8327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코드의 해석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D528E81-C867-419E-81C2-731AED10B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5838"/>
            <a:ext cx="5257800" cy="5148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D27FD-8E21-4258-95C2-4AAC1468B555}"/>
              </a:ext>
            </a:extLst>
          </p:cNvPr>
          <p:cNvSpPr txBox="1"/>
          <p:nvPr/>
        </p:nvSpPr>
        <p:spPr>
          <a:xfrm>
            <a:off x="6096000" y="1159312"/>
            <a:ext cx="4824413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sensor </a:t>
            </a:r>
            <a:r>
              <a:rPr lang="ko-KR" altLang="en-US" dirty="0">
                <a:latin typeface="+mn-ea"/>
              </a:rPr>
              <a:t>값의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값은 흰색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값은 검은색을 의미하므로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각각의 경우마다 오른쪽과 왼쪽의 모터의 값을 다르게 해줬다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라인의 위치의 반대쪽 모터가 상대적으로 더 빨리 작동할 수 있게 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검정 라인이 완전 왼쪽에 있을 경우 오른쪽 모터와 왼쪽 모터의 속도 차이를 크게 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오른쪽 모터만 작동해서 검정 라인이 중앙 쪽으로 올 수 있도록 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검정 라인이 살짝 왼쪽에 있는 경우  완전 왼쪽이 아니기 때문에 오른쪽 모터와 왼쪽 모터 속도 차이를 살짝 줄여서 오른쪽 모터만 작동하여 검정 라인이 중앙 쪽으로 올 수 있도록 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7145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코드의 해석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3AA3F1-8EEE-4493-8FD0-27253112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076683"/>
            <a:ext cx="5257799" cy="4854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38CFB-A7AF-4937-96D9-7FDFFC15383F}"/>
              </a:ext>
            </a:extLst>
          </p:cNvPr>
          <p:cNvSpPr txBox="1"/>
          <p:nvPr/>
        </p:nvSpPr>
        <p:spPr>
          <a:xfrm>
            <a:off x="6095999" y="2072630"/>
            <a:ext cx="482441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검정 라인이 완전 오른쪽에 있을 경우 왼쪽 모터와 오른쪽 모터의 속도 차이를 크게 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왼쪽 모터만 작동해서 검정 라인이 중앙 쪽으로 올 수 있도록 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검정 라인이 살짝 오른쪽에 있는 경우  완전 오른쪽이 아니기 때문에 왼쪽 모터와 오른쪽 모터 속도 차이를 살짝 줄여서  왼쪽 모터만 작동하여 검정 라인이 중앙 쪽으로 올 수 있도록 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901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코드의 해석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414873-652F-4F51-A65B-4578B42D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5838"/>
            <a:ext cx="5257800" cy="531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AE6BD-27E0-4C18-A1D0-A66909AD974D}"/>
              </a:ext>
            </a:extLst>
          </p:cNvPr>
          <p:cNvSpPr txBox="1"/>
          <p:nvPr/>
        </p:nvSpPr>
        <p:spPr>
          <a:xfrm>
            <a:off x="6096000" y="2073652"/>
            <a:ext cx="4824413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검정 라인이 완전 중앙에 있는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 모터와 왼쪽 모터의 속도 차이를 없애 양쪽 다 작동하여 직진할 수 있게 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보조적으로 직진하다가 여러 변수에 의해 </a:t>
            </a:r>
            <a:r>
              <a:rPr lang="en-US" altLang="ko-KR" dirty="0">
                <a:latin typeface="+mn-ea"/>
              </a:rPr>
              <a:t>sensor</a:t>
            </a:r>
            <a:r>
              <a:rPr lang="ko-KR" altLang="en-US" dirty="0">
                <a:latin typeface="+mn-ea"/>
              </a:rPr>
              <a:t> 값이 튀는 경우를 방지해서 </a:t>
            </a:r>
            <a:r>
              <a:rPr lang="en-US" altLang="ko-KR" dirty="0">
                <a:latin typeface="+mn-ea"/>
              </a:rPr>
              <a:t>count</a:t>
            </a:r>
            <a:r>
              <a:rPr lang="ko-KR" altLang="en-US" dirty="0">
                <a:latin typeface="+mn-ea"/>
              </a:rPr>
              <a:t>라는 초를 세는 변수를 이용해 적당한 시간에 </a:t>
            </a:r>
            <a:r>
              <a:rPr lang="ko-KR" altLang="en-US" dirty="0" err="1">
                <a:latin typeface="+mn-ea"/>
              </a:rPr>
              <a:t>라인트레이서의</a:t>
            </a:r>
            <a:r>
              <a:rPr lang="ko-KR" altLang="en-US" dirty="0">
                <a:latin typeface="+mn-ea"/>
              </a:rPr>
              <a:t> 속도를 지시해 줘서 탈선을 방지한다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444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코드의 해석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104B0EFE-670A-4B26-A9DC-0022037A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5838"/>
            <a:ext cx="5257800" cy="54435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301FBE-729F-43FC-87A8-E8A0C63BCD85}"/>
              </a:ext>
            </a:extLst>
          </p:cNvPr>
          <p:cNvSpPr txBox="1"/>
          <p:nvPr/>
        </p:nvSpPr>
        <p:spPr>
          <a:xfrm>
            <a:off x="6096000" y="1997839"/>
            <a:ext cx="48133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검정 라인이  중앙 쪽에 있는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오른쪽 모터와 왼쪽 모터의 속도 차이를 거의 없애 양쪽 다 작동하여 </a:t>
            </a:r>
            <a:r>
              <a:rPr lang="ko-KR" altLang="en-US" dirty="0" err="1">
                <a:latin typeface="+mn-ea"/>
              </a:rPr>
              <a:t>라인트레이서가</a:t>
            </a:r>
            <a:r>
              <a:rPr lang="ko-KR" altLang="en-US" dirty="0">
                <a:latin typeface="+mn-ea"/>
              </a:rPr>
              <a:t> 부드럽게 직진할 수 있게 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보조적으로 직진하다가 여러 변수에 의해 </a:t>
            </a:r>
            <a:r>
              <a:rPr lang="en-US" altLang="ko-KR" dirty="0">
                <a:latin typeface="+mn-ea"/>
              </a:rPr>
              <a:t>sensor</a:t>
            </a:r>
            <a:r>
              <a:rPr lang="ko-KR" altLang="en-US" dirty="0">
                <a:latin typeface="+mn-ea"/>
              </a:rPr>
              <a:t> 값이 튀는 경우를 방지해서 </a:t>
            </a:r>
            <a:r>
              <a:rPr lang="en-US" altLang="ko-KR" dirty="0">
                <a:latin typeface="+mn-ea"/>
              </a:rPr>
              <a:t>count</a:t>
            </a:r>
            <a:r>
              <a:rPr lang="ko-KR" altLang="en-US" dirty="0">
                <a:latin typeface="+mn-ea"/>
              </a:rPr>
              <a:t>라는 초를 세는 변수를 이용해 적당한 시간에 </a:t>
            </a:r>
            <a:r>
              <a:rPr lang="ko-KR" altLang="en-US" dirty="0" err="1">
                <a:latin typeface="+mn-ea"/>
              </a:rPr>
              <a:t>라인트레이서의</a:t>
            </a:r>
            <a:r>
              <a:rPr lang="ko-KR" altLang="en-US" dirty="0">
                <a:latin typeface="+mn-ea"/>
              </a:rPr>
              <a:t> 속도를 지시해 줘서 탈선을 방지한다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4999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코드의 해석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8BEB6E4-AE65-4583-8E25-09EE64BC5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3"/>
          <a:stretch/>
        </p:blipFill>
        <p:spPr>
          <a:xfrm>
            <a:off x="838201" y="985838"/>
            <a:ext cx="5257799" cy="529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723674-AB1E-4F36-8DDE-96F09F8C3285}"/>
              </a:ext>
            </a:extLst>
          </p:cNvPr>
          <p:cNvSpPr txBox="1"/>
          <p:nvPr/>
        </p:nvSpPr>
        <p:spPr>
          <a:xfrm>
            <a:off x="6096000" y="2064127"/>
            <a:ext cx="4824413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sensor</a:t>
            </a:r>
            <a:r>
              <a:rPr lang="ko-KR" altLang="en-US" dirty="0">
                <a:latin typeface="+mn-ea"/>
              </a:rPr>
              <a:t> 변수의 </a:t>
            </a:r>
            <a:r>
              <a:rPr lang="en-US" altLang="ko-KR" dirty="0">
                <a:latin typeface="+mn-ea"/>
              </a:rPr>
              <a:t>0 </a:t>
            </a:r>
            <a:r>
              <a:rPr lang="ko-KR" altLang="en-US" dirty="0">
                <a:latin typeface="+mn-ea"/>
              </a:rPr>
              <a:t>값은 검은색을 의미하므로 검은색 가로 라인을 만났을 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상황에 따라 가속할 수 있도록 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보조적으로 여러 변수에 의해 </a:t>
            </a:r>
            <a:r>
              <a:rPr lang="en-US" altLang="ko-KR" dirty="0">
                <a:latin typeface="+mn-ea"/>
              </a:rPr>
              <a:t>sensor</a:t>
            </a:r>
            <a:r>
              <a:rPr lang="ko-KR" altLang="en-US" dirty="0">
                <a:latin typeface="+mn-ea"/>
              </a:rPr>
              <a:t> 값이 튀어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잘못 가속하는 경우를 방지해서 </a:t>
            </a:r>
            <a:r>
              <a:rPr lang="en-US" altLang="ko-KR" dirty="0">
                <a:latin typeface="+mn-ea"/>
              </a:rPr>
              <a:t>count</a:t>
            </a:r>
            <a:r>
              <a:rPr lang="ko-KR" altLang="en-US" dirty="0">
                <a:latin typeface="+mn-ea"/>
              </a:rPr>
              <a:t>라는 초를 세는 변수를 이용해 적당한 시간에 </a:t>
            </a:r>
            <a:r>
              <a:rPr lang="ko-KR" altLang="en-US" dirty="0" err="1">
                <a:latin typeface="+mn-ea"/>
              </a:rPr>
              <a:t>라인트레이서가</a:t>
            </a:r>
            <a:r>
              <a:rPr lang="ko-KR" altLang="en-US" dirty="0">
                <a:latin typeface="+mn-ea"/>
              </a:rPr>
              <a:t>  가속할  수 있게 지시해 줘서 오작동을 방지한다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052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코드의 해석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BCD03C-D7CC-411F-A487-5DF7B17B4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30"/>
          <a:stretch/>
        </p:blipFill>
        <p:spPr>
          <a:xfrm>
            <a:off x="838201" y="1102518"/>
            <a:ext cx="2832100" cy="5082382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0601451-601F-4837-B57E-885CE2AA8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54"/>
          <a:stretch/>
        </p:blipFill>
        <p:spPr>
          <a:xfrm>
            <a:off x="3670301" y="1097754"/>
            <a:ext cx="3187699" cy="5087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7DDB2-94EF-4DB7-A8E7-095C04382BFE}"/>
              </a:ext>
            </a:extLst>
          </p:cNvPr>
          <p:cNvSpPr txBox="1"/>
          <p:nvPr/>
        </p:nvSpPr>
        <p:spPr>
          <a:xfrm>
            <a:off x="6858000" y="1512929"/>
            <a:ext cx="4062413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sensor</a:t>
            </a:r>
            <a:r>
              <a:rPr lang="ko-KR" altLang="en-US" dirty="0">
                <a:latin typeface="+mn-ea"/>
              </a:rPr>
              <a:t> 변수의 </a:t>
            </a:r>
            <a:r>
              <a:rPr lang="en-US" altLang="ko-KR" dirty="0">
                <a:latin typeface="+mn-ea"/>
              </a:rPr>
              <a:t>1 </a:t>
            </a:r>
            <a:r>
              <a:rPr lang="ko-KR" altLang="en-US" dirty="0">
                <a:latin typeface="+mn-ea"/>
              </a:rPr>
              <a:t>값은 흰색을 의미하므로 한 바퀴를 다 돌았을 때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검은색 라인이 없기 때문에 검정 라인을 인식하지 못했을 때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라인트레이서가</a:t>
            </a:r>
            <a:r>
              <a:rPr lang="ko-KR" altLang="en-US" dirty="0">
                <a:latin typeface="+mn-ea"/>
              </a:rPr>
              <a:t>  정지할 수 있도록 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보조적으로 여러 변수에 의해 </a:t>
            </a:r>
            <a:r>
              <a:rPr lang="en-US" altLang="ko-KR" dirty="0">
                <a:latin typeface="+mn-ea"/>
              </a:rPr>
              <a:t>sensor</a:t>
            </a:r>
            <a:r>
              <a:rPr lang="ko-KR" altLang="en-US" dirty="0">
                <a:latin typeface="+mn-ea"/>
              </a:rPr>
              <a:t> 값이 튀어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잘못 정지하는 경우를 방지해서 </a:t>
            </a:r>
            <a:r>
              <a:rPr lang="en-US" altLang="ko-KR" dirty="0">
                <a:latin typeface="+mn-ea"/>
              </a:rPr>
              <a:t>count</a:t>
            </a:r>
            <a:r>
              <a:rPr lang="ko-KR" altLang="en-US" dirty="0">
                <a:latin typeface="+mn-ea"/>
              </a:rPr>
              <a:t>라는 초를 세는 변수를 이용해 적당한 시간에 </a:t>
            </a:r>
            <a:r>
              <a:rPr lang="ko-KR" altLang="en-US" dirty="0" err="1">
                <a:latin typeface="+mn-ea"/>
              </a:rPr>
              <a:t>라인트레이서가</a:t>
            </a:r>
            <a:r>
              <a:rPr lang="ko-KR" altLang="en-US" dirty="0">
                <a:latin typeface="+mn-ea"/>
              </a:rPr>
              <a:t>  정지할 수 있게 지시해 줘서 오작동을 방지한다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182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고찰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837"/>
            <a:ext cx="10082213" cy="55070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 이번에 </a:t>
            </a:r>
            <a:r>
              <a:rPr lang="ko-KR" altLang="en-US" sz="1800" dirty="0" err="1">
                <a:latin typeface="+mn-ea"/>
              </a:rPr>
              <a:t>라인트레이서</a:t>
            </a:r>
            <a:r>
              <a:rPr lang="ko-KR" altLang="en-US" sz="1800" dirty="0">
                <a:latin typeface="+mn-ea"/>
              </a:rPr>
              <a:t> 프로젝트를 진행하면서 처음 예상과 다르게 막상 직접 로봇을 돌려보니 예상치 못한 문제점들이 매우 많았다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무게중심에 의해 바퀴가 헛돌거나 센서가 값이 튀거나 모터 드라이브에 무리가 가서 회로가 정지하는 등에 사소한 문제점들이 많았다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이런 문제점들을 해결하기 위해 매우 많은 시도들을 하였고 실패 확률이 가장 적은 방법을 모색하면서 나 자신의 창의력과 문제해결 능력을 기를 수 있었다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그 시행착오의  첫 번째 예로 주행시간을 표시하는 </a:t>
            </a:r>
            <a:r>
              <a:rPr lang="en-US" altLang="ko-KR" sz="1800" dirty="0">
                <a:latin typeface="+mn-ea"/>
              </a:rPr>
              <a:t>Segment</a:t>
            </a:r>
            <a:r>
              <a:rPr lang="ko-KR" altLang="en-US" sz="1800" dirty="0">
                <a:latin typeface="+mn-ea"/>
              </a:rPr>
              <a:t>를 구현할 때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초기에는 </a:t>
            </a:r>
            <a:r>
              <a:rPr lang="en-US" altLang="ko-KR" sz="1800" dirty="0">
                <a:latin typeface="+mn-ea"/>
              </a:rPr>
              <a:t>Segment </a:t>
            </a:r>
            <a:r>
              <a:rPr lang="ko-KR" altLang="en-US" sz="1800" dirty="0">
                <a:latin typeface="+mn-ea"/>
              </a:rPr>
              <a:t>숫자가 반대로 나왔는데 이는 </a:t>
            </a:r>
            <a:r>
              <a:rPr lang="en-US" altLang="ko-KR" sz="1800" dirty="0">
                <a:latin typeface="+mn-ea"/>
              </a:rPr>
              <a:t>seg </a:t>
            </a:r>
            <a:r>
              <a:rPr lang="ko-KR" altLang="en-US" sz="1800" dirty="0">
                <a:latin typeface="+mn-ea"/>
              </a:rPr>
              <a:t>변수를 선언할 때 </a:t>
            </a:r>
            <a:r>
              <a:rPr lang="en-US" altLang="ko-KR" sz="1800" dirty="0" err="1">
                <a:latin typeface="+mn-ea"/>
              </a:rPr>
              <a:t>downto</a:t>
            </a:r>
            <a:r>
              <a:rPr lang="ko-KR" altLang="en-US" sz="1800" dirty="0">
                <a:latin typeface="+mn-ea"/>
              </a:rPr>
              <a:t>를 통해 선언하는 것과 </a:t>
            </a:r>
            <a:r>
              <a:rPr lang="en-US" altLang="ko-KR" sz="1800" dirty="0">
                <a:latin typeface="+mn-ea"/>
              </a:rPr>
              <a:t>to</a:t>
            </a:r>
            <a:r>
              <a:rPr lang="ko-KR" altLang="en-US" sz="1800" dirty="0">
                <a:latin typeface="+mn-ea"/>
              </a:rPr>
              <a:t>로 선언하는 것의 순서 차이로 인한 문제점이었고 몇 번에 시행착오 끝에 문제점의 원인을 알아채고 이를  해결할 수 있었다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두번째로는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단순 수광</a:t>
            </a:r>
            <a:r>
              <a:rPr lang="en-US" altLang="ko-KR" sz="1800" dirty="0">
                <a:latin typeface="+mn-ea"/>
              </a:rPr>
              <a:t>/ </a:t>
            </a:r>
            <a:r>
              <a:rPr lang="ko-KR" altLang="en-US" sz="1800" dirty="0">
                <a:latin typeface="+mn-ea"/>
              </a:rPr>
              <a:t>발광만 이용해서 </a:t>
            </a:r>
            <a:r>
              <a:rPr lang="ko-KR" altLang="en-US" sz="1800" dirty="0" err="1">
                <a:latin typeface="+mn-ea"/>
              </a:rPr>
              <a:t>라인트레이서를</a:t>
            </a:r>
            <a:r>
              <a:rPr lang="ko-KR" altLang="en-US" sz="1800" dirty="0">
                <a:latin typeface="+mn-ea"/>
              </a:rPr>
              <a:t> 만들게 되면 중간에 </a:t>
            </a:r>
            <a:r>
              <a:rPr lang="en-US" altLang="ko-KR" sz="1800" dirty="0">
                <a:latin typeface="+mn-ea"/>
              </a:rPr>
              <a:t>sensor</a:t>
            </a:r>
            <a:r>
              <a:rPr lang="ko-KR" altLang="en-US" sz="1800" dirty="0">
                <a:latin typeface="+mn-ea"/>
              </a:rPr>
              <a:t> 값이 튀는 경우와 같이 여러  변수에 의해 경로를 이탈하는 문제점이 있었다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이를 해결하기 위해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보조적으로 추가로 </a:t>
            </a:r>
            <a:r>
              <a:rPr lang="en-US" altLang="ko-KR" sz="1800" dirty="0">
                <a:latin typeface="+mn-ea"/>
              </a:rPr>
              <a:t>count</a:t>
            </a:r>
            <a:r>
              <a:rPr lang="ko-KR" altLang="en-US" sz="1800" dirty="0">
                <a:latin typeface="+mn-ea"/>
              </a:rPr>
              <a:t>라는 초를 세주는 시그널 변수를 따로 선언해 적당한 시간 때에 </a:t>
            </a:r>
            <a:r>
              <a:rPr lang="ko-KR" altLang="en-US" sz="1800" dirty="0" err="1">
                <a:latin typeface="+mn-ea"/>
              </a:rPr>
              <a:t>라인트레이서가</a:t>
            </a:r>
            <a:r>
              <a:rPr lang="ko-KR" altLang="en-US" sz="1800" dirty="0">
                <a:latin typeface="+mn-ea"/>
              </a:rPr>
              <a:t> 해야 할 일을 지시해줘서 경로를 이탈하는 문제를 해결 할 수 있었다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 또한 </a:t>
            </a:r>
            <a:r>
              <a:rPr lang="en" altLang="ko-Kore-KR" sz="1800" dirty="0">
                <a:latin typeface="+mn-ea"/>
              </a:rPr>
              <a:t>DE0</a:t>
            </a:r>
            <a:r>
              <a:rPr lang="ko-KR" altLang="en-US" sz="1800" dirty="0">
                <a:latin typeface="+mn-ea"/>
              </a:rPr>
              <a:t>보드와 </a:t>
            </a:r>
            <a:r>
              <a:rPr lang="en" altLang="ko-Kore-KR" sz="1800" dirty="0">
                <a:latin typeface="+mn-ea"/>
              </a:rPr>
              <a:t>VHDL</a:t>
            </a:r>
            <a:r>
              <a:rPr lang="ko-KR" altLang="en-US" sz="1800" dirty="0">
                <a:latin typeface="+mn-ea"/>
              </a:rPr>
              <a:t>이라는 기존에 접해보지 못한 생소한 보드와 프로그램을 사용하면서 초기에는 어려움을 느꼈지만 알고리즘과 사소한 문제점들을 개선해 나가면서 </a:t>
            </a:r>
            <a:r>
              <a:rPr lang="ko-KR" altLang="en-US" sz="1800" dirty="0" err="1">
                <a:latin typeface="+mn-ea"/>
              </a:rPr>
              <a:t>라인트레이서를</a:t>
            </a:r>
            <a:r>
              <a:rPr lang="ko-KR" altLang="en-US" sz="1800" dirty="0">
                <a:latin typeface="+mn-ea"/>
              </a:rPr>
              <a:t> 완성하면서 뿌듯함을 느낄 수 있었다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경험적인 성장 뿐 만 아니라 </a:t>
            </a:r>
            <a:r>
              <a:rPr lang="ko-KR" altLang="en-US" sz="1800" dirty="0" err="1">
                <a:latin typeface="+mn-ea"/>
              </a:rPr>
              <a:t>라인트레이서를</a:t>
            </a:r>
            <a:r>
              <a:rPr lang="ko-KR" altLang="en-US" sz="1800" dirty="0">
                <a:latin typeface="+mn-ea"/>
              </a:rPr>
              <a:t> 진행하면서 데이터시트와 인터넷을 찾아보며 </a:t>
            </a:r>
            <a:r>
              <a:rPr lang="en" altLang="ko-Kore-KR" sz="1800" dirty="0">
                <a:latin typeface="+mn-ea"/>
              </a:rPr>
              <a:t>PWM</a:t>
            </a:r>
            <a:r>
              <a:rPr lang="ko-KR" altLang="en-US" sz="1800" dirty="0">
                <a:latin typeface="+mn-ea"/>
              </a:rPr>
              <a:t>이나 </a:t>
            </a:r>
            <a:r>
              <a:rPr lang="en" altLang="ko-Kore-KR" sz="1800" dirty="0">
                <a:latin typeface="+mn-ea"/>
              </a:rPr>
              <a:t>EDGE</a:t>
            </a:r>
            <a:r>
              <a:rPr lang="ko-KR" altLang="en-US" sz="1800" dirty="0">
                <a:latin typeface="+mn-ea"/>
              </a:rPr>
              <a:t>와 같은 여러 가지 디지털 공학적인 용어들의 의미와 역할에 대해서도 배울 수 있었다</a:t>
            </a:r>
            <a:r>
              <a:rPr lang="en-US" altLang="ko-KR" sz="1800" dirty="0">
                <a:latin typeface="+mn-ea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7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-</a:t>
            </a:r>
            <a:r>
              <a:rPr kumimoji="1" lang="ko-KR" altLang="en-US" sz="3200" dirty="0"/>
              <a:t> 회로도</a:t>
            </a:r>
            <a:endParaRPr kumimoji="1" lang="ko-Kore-KR" altLang="en-US" sz="32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CF2B47A-A576-334D-81C7-6037AA1C0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289" y="1301522"/>
            <a:ext cx="7799171" cy="4254955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F6F1D6-0373-8441-9D27-C2625015C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1" y="1770286"/>
            <a:ext cx="3177298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- </a:t>
            </a:r>
            <a:r>
              <a:rPr kumimoji="1" lang="ko-KR" altLang="en-US" sz="3200" dirty="0" err="1"/>
              <a:t>센서부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276" y="1189708"/>
            <a:ext cx="3640137" cy="1177925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발광부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307904-8A6A-9744-950D-7498D2CE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95" y="915211"/>
            <a:ext cx="900000" cy="77692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33F1100-9C21-4741-8105-A5D309966005}"/>
              </a:ext>
            </a:extLst>
          </p:cNvPr>
          <p:cNvSpPr txBox="1">
            <a:spLocks/>
          </p:cNvSpPr>
          <p:nvPr/>
        </p:nvSpPr>
        <p:spPr>
          <a:xfrm>
            <a:off x="6095999" y="1132433"/>
            <a:ext cx="3640137" cy="117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수광부</a:t>
            </a:r>
            <a:endParaRPr lang="ko-KR" altLang="en-US" sz="2000" dirty="0"/>
          </a:p>
        </p:txBody>
      </p:sp>
      <p:pic>
        <p:nvPicPr>
          <p:cNvPr id="9" name="그림 8" descr="도구이(가) 표시된 사진&#10;&#10;자동 생성된 설명">
            <a:extLst>
              <a:ext uri="{FF2B5EF4-FFF2-40B4-BE49-F238E27FC236}">
                <a16:creationId xmlns:a16="http://schemas.microsoft.com/office/drawing/2014/main" id="{4CBC925B-C7FF-CA40-A6E5-434ED2E56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74" y="985838"/>
            <a:ext cx="900000" cy="646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CE6AE-C4E5-C141-9EE7-28BC21D08AA4}"/>
              </a:ext>
            </a:extLst>
          </p:cNvPr>
          <p:cNvSpPr txBox="1"/>
          <p:nvPr/>
        </p:nvSpPr>
        <p:spPr>
          <a:xfrm>
            <a:off x="838200" y="4374726"/>
            <a:ext cx="1008313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적외선 센서는 발광부와 수광부로 나누어진다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 err="1">
                <a:latin typeface="+mn-ea"/>
              </a:rPr>
              <a:t>발광부에서</a:t>
            </a:r>
            <a:r>
              <a:rPr lang="ko-KR" altLang="en-US" dirty="0">
                <a:latin typeface="+mn-ea"/>
              </a:rPr>
              <a:t> 나온 적외선이 물체에 반사되어 </a:t>
            </a:r>
            <a:r>
              <a:rPr lang="ko-KR" altLang="en-US" dirty="0" err="1">
                <a:latin typeface="+mn-ea"/>
              </a:rPr>
              <a:t>수광부에</a:t>
            </a:r>
            <a:r>
              <a:rPr lang="ko-KR" altLang="en-US" dirty="0">
                <a:latin typeface="+mn-ea"/>
              </a:rPr>
              <a:t> 얼마나 많은 양이 </a:t>
            </a:r>
            <a:r>
              <a:rPr lang="ko-KR" altLang="en-US" dirty="0" err="1">
                <a:latin typeface="+mn-ea"/>
              </a:rPr>
              <a:t>들어오느냐에</a:t>
            </a:r>
            <a:r>
              <a:rPr lang="ko-KR" altLang="en-US" dirty="0">
                <a:latin typeface="+mn-ea"/>
              </a:rPr>
              <a:t> 따라서 </a:t>
            </a:r>
            <a:r>
              <a:rPr lang="ko-KR" altLang="en-US" dirty="0" err="1">
                <a:latin typeface="+mn-ea"/>
              </a:rPr>
              <a:t>수광부에</a:t>
            </a:r>
            <a:r>
              <a:rPr lang="ko-KR" altLang="en-US" dirty="0">
                <a:latin typeface="+mn-ea"/>
              </a:rPr>
              <a:t> 들어오는 전압의 양이 달라지게 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effectLst/>
              <a:latin typeface="+mn-ea"/>
            </a:endParaRPr>
          </a:p>
          <a:p>
            <a:r>
              <a:rPr lang="ko-KR" altLang="en-US" dirty="0">
                <a:latin typeface="+mn-ea"/>
              </a:rPr>
              <a:t>라인트레이서에서 흰색과 검정색에 적외선을 보낼 경우 수광부에서는 </a:t>
            </a:r>
            <a:r>
              <a:rPr lang="ko-KR" altLang="en-US" dirty="0" err="1">
                <a:latin typeface="+mn-ea"/>
              </a:rPr>
              <a:t>반사량이</a:t>
            </a:r>
            <a:r>
              <a:rPr lang="ko-KR" altLang="en-US" dirty="0">
                <a:latin typeface="+mn-ea"/>
              </a:rPr>
              <a:t> 큰 흰색의 경우에 </a:t>
            </a:r>
            <a:r>
              <a:rPr lang="ko-KR" altLang="en-US" dirty="0" err="1">
                <a:latin typeface="+mn-ea"/>
              </a:rPr>
              <a:t>수광부에</a:t>
            </a:r>
            <a:r>
              <a:rPr lang="ko-KR" altLang="en-US" dirty="0">
                <a:latin typeface="+mn-ea"/>
              </a:rPr>
              <a:t> 전압이 높아지게 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그리고 이것을 통해서 검정색 라인을 구분하여 주행하게 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회로를 보게 되면 </a:t>
            </a:r>
            <a:r>
              <a:rPr lang="ko-KR" altLang="en-US" dirty="0" err="1">
                <a:latin typeface="+mn-ea"/>
              </a:rPr>
              <a:t>가변저항을</a:t>
            </a:r>
            <a:r>
              <a:rPr lang="ko-KR" altLang="en-US" dirty="0">
                <a:latin typeface="+mn-ea"/>
              </a:rPr>
              <a:t> 이용하여 센서의 민감도를 조절할 수 있도록 되어있다</a:t>
            </a:r>
            <a:r>
              <a:rPr lang="en-US" altLang="ko-KR" dirty="0">
                <a:latin typeface="+mn-ea"/>
              </a:rPr>
              <a:t>.  </a:t>
            </a:r>
          </a:p>
          <a:p>
            <a:endParaRPr lang="ko-KR" altLang="en-US" dirty="0">
              <a:effectLst/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95246C-00BF-A14A-A346-FCD5EF4F4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528" y="1778670"/>
            <a:ext cx="7267608" cy="239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ore-KR" altLang="en-US" sz="3200" dirty="0"/>
              <a:t>회로의</a:t>
            </a:r>
            <a:r>
              <a:rPr kumimoji="1" lang="ko-KR" altLang="en-US" sz="3200" dirty="0"/>
              <a:t> 작동 </a:t>
            </a:r>
            <a:r>
              <a:rPr kumimoji="1" lang="ko-KR" altLang="en-US" sz="3200"/>
              <a:t>원리 </a:t>
            </a:r>
            <a:r>
              <a:rPr kumimoji="1" lang="en-US" altLang="ko-KR" sz="3200" dirty="0"/>
              <a:t>- </a:t>
            </a:r>
            <a:r>
              <a:rPr kumimoji="1" lang="ko-KR" altLang="en-US" sz="3200" dirty="0" err="1"/>
              <a:t>센서부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473"/>
            <a:ext cx="2291626" cy="392987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발광부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8B07F8AF-927E-4141-8F04-31F50E79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08" y="1495179"/>
            <a:ext cx="4022235" cy="222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95979D-C076-1C43-8EA0-D40A28C857DC}"/>
              </a:ext>
            </a:extLst>
          </p:cNvPr>
          <p:cNvSpPr txBox="1"/>
          <p:nvPr/>
        </p:nvSpPr>
        <p:spPr>
          <a:xfrm>
            <a:off x="6096000" y="2006040"/>
            <a:ext cx="482441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ore-KR" dirty="0">
              <a:latin typeface="+mn-ea"/>
            </a:endParaRPr>
          </a:p>
          <a:p>
            <a:r>
              <a:rPr kumimoji="1" lang="en-US" altLang="ko-Kore-KR" dirty="0">
                <a:latin typeface="+mn-ea"/>
              </a:rPr>
              <a:t>5V</a:t>
            </a:r>
            <a:r>
              <a:rPr kumimoji="1" lang="ko-KR" altLang="en-US" dirty="0">
                <a:latin typeface="+mn-ea"/>
              </a:rPr>
              <a:t>의 전압이 들어오면 전류가 흘러 </a:t>
            </a:r>
            <a:r>
              <a:rPr kumimoji="1" lang="ko-KR" altLang="en-US" dirty="0" err="1">
                <a:latin typeface="+mn-ea"/>
              </a:rPr>
              <a:t>발광부는</a:t>
            </a:r>
            <a:r>
              <a:rPr kumimoji="1" lang="ko-KR" altLang="en-US" dirty="0">
                <a:latin typeface="+mn-ea"/>
              </a:rPr>
              <a:t> 적외선을 내보낸다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  <a:p>
            <a:endParaRPr kumimoji="1" lang="en-US" altLang="ko-Kore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F8721A-2CC8-FC4C-B4D0-3EC90AA4C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826" y="4336089"/>
            <a:ext cx="1980000" cy="17092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C345FA-B23A-F34F-9DCD-90E3F59827F1}"/>
              </a:ext>
            </a:extLst>
          </p:cNvPr>
          <p:cNvSpPr txBox="1"/>
          <p:nvPr/>
        </p:nvSpPr>
        <p:spPr>
          <a:xfrm>
            <a:off x="6096000" y="4175041"/>
            <a:ext cx="482441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외선을 내보내어 수광부에게 전달하는 센서이다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endParaRPr kumimoji="1" lang="en-US" altLang="ko-Kore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적외선은 사람의 눈으로는 보이지 않으므로 카메라로 확인한다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effectLst/>
              <a:latin typeface="+mn-ea"/>
            </a:endParaRPr>
          </a:p>
          <a:p>
            <a:endParaRPr kumimoji="1" lang="ko-Kore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80B2F3A-54ED-46AD-8009-D5F7B80D1B4B}"/>
              </a:ext>
            </a:extLst>
          </p:cNvPr>
          <p:cNvSpPr txBox="1">
            <a:spLocks/>
          </p:cNvSpPr>
          <p:nvPr/>
        </p:nvSpPr>
        <p:spPr>
          <a:xfrm>
            <a:off x="838200" y="4226574"/>
            <a:ext cx="10515600" cy="62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발광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0245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ore-KR" altLang="en-US" sz="3200" dirty="0"/>
              <a:t>회로의</a:t>
            </a:r>
            <a:r>
              <a:rPr kumimoji="1" lang="ko-KR" altLang="en-US" sz="3200" dirty="0"/>
              <a:t> 작동 </a:t>
            </a:r>
            <a:r>
              <a:rPr kumimoji="1" lang="ko-KR" altLang="en-US" sz="3200"/>
              <a:t>원리 </a:t>
            </a:r>
            <a:r>
              <a:rPr kumimoji="1" lang="en-US" altLang="ko-KR" sz="3200" dirty="0"/>
              <a:t>- </a:t>
            </a:r>
            <a:r>
              <a:rPr kumimoji="1" lang="ko-KR" altLang="en-US" sz="3200" dirty="0" err="1"/>
              <a:t>센서부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214"/>
            <a:ext cx="10515600" cy="620713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수광부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A2B999-868C-FD48-92E7-3836A7F7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3" y="1334361"/>
            <a:ext cx="4286123" cy="2699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D04B84-4DD2-F24A-A258-10A2AECA7FB7}"/>
              </a:ext>
            </a:extLst>
          </p:cNvPr>
          <p:cNvSpPr txBox="1"/>
          <p:nvPr/>
        </p:nvSpPr>
        <p:spPr>
          <a:xfrm>
            <a:off x="6096000" y="1251572"/>
            <a:ext cx="482441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+mn-ea"/>
              </a:rPr>
              <a:t>수광부에서는</a:t>
            </a:r>
            <a:r>
              <a:rPr kumimoji="1" lang="ko-KR" altLang="en-US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바닥이 흰색 라인이면 </a:t>
            </a:r>
            <a:r>
              <a:rPr kumimoji="1" lang="ko-KR" altLang="en-US" dirty="0" err="1">
                <a:latin typeface="+mn-ea"/>
              </a:rPr>
              <a:t>발광부에서</a:t>
            </a:r>
            <a:r>
              <a:rPr kumimoji="1" lang="ko-KR" altLang="en-US" dirty="0">
                <a:latin typeface="+mn-ea"/>
              </a:rPr>
              <a:t> 내보낸  적외선이 반사되어 </a:t>
            </a:r>
            <a:r>
              <a:rPr kumimoji="1" lang="ko-KR" altLang="en-US" dirty="0" err="1">
                <a:latin typeface="+mn-ea"/>
              </a:rPr>
              <a:t>수광부는</a:t>
            </a:r>
            <a:r>
              <a:rPr kumimoji="1" lang="ko-KR" altLang="en-US" dirty="0">
                <a:latin typeface="+mn-ea"/>
              </a:rPr>
              <a:t> 적외선을 흡수한다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바닥이 검은색 라인이라면 적외선은 바닥에 모두 흡수되어 </a:t>
            </a:r>
            <a:r>
              <a:rPr kumimoji="1" lang="ko-KR" altLang="en-US" dirty="0" err="1">
                <a:latin typeface="+mn-ea"/>
              </a:rPr>
              <a:t>수광부에는</a:t>
            </a:r>
            <a:r>
              <a:rPr kumimoji="1" lang="ko-KR" altLang="en-US" dirty="0">
                <a:latin typeface="+mn-ea"/>
              </a:rPr>
              <a:t> 적외선이 들어가지 않는다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 err="1">
                <a:latin typeface="+mn-ea"/>
              </a:rPr>
              <a:t>수광부에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5V </a:t>
            </a:r>
            <a:r>
              <a:rPr kumimoji="1" lang="ko-KR" altLang="en-US" dirty="0">
                <a:latin typeface="+mn-ea"/>
              </a:rPr>
              <a:t>전압이 인가되면  적외선을 흡수할 수 있게 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ore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가변저항을 통해 전압을 조절하여 적외선 양의 감도를 조절한다</a:t>
            </a:r>
            <a:r>
              <a:rPr kumimoji="1" lang="en-US" altLang="ko-KR" dirty="0">
                <a:latin typeface="+mn-ea"/>
              </a:rPr>
              <a:t>.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8" name="그림 7" descr="도구이(가) 표시된 사진&#10;&#10;자동 생성된 설명">
            <a:extLst>
              <a:ext uri="{FF2B5EF4-FFF2-40B4-BE49-F238E27FC236}">
                <a16:creationId xmlns:a16="http://schemas.microsoft.com/office/drawing/2014/main" id="{0984D8EE-E9BC-8347-AF16-BAD582309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90" y="4544782"/>
            <a:ext cx="1979207" cy="1754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BF3261-4D71-7940-9A46-9C0659667E2B}"/>
              </a:ext>
            </a:extLst>
          </p:cNvPr>
          <p:cNvSpPr txBox="1"/>
          <p:nvPr/>
        </p:nvSpPr>
        <p:spPr>
          <a:xfrm>
            <a:off x="6095997" y="4544782"/>
            <a:ext cx="482441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들어온 빛의 양에 따라서 소자의 통과 전류를 변화시킨다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 때문에 </a:t>
            </a:r>
            <a:r>
              <a:rPr lang="en" altLang="ko-Kore-KR" dirty="0">
                <a:latin typeface="+mn-ea"/>
              </a:rPr>
              <a:t>Collector</a:t>
            </a:r>
            <a:r>
              <a:rPr lang="ko-KR" altLang="en-US" dirty="0">
                <a:latin typeface="+mn-ea"/>
              </a:rPr>
              <a:t>와 </a:t>
            </a:r>
            <a:r>
              <a:rPr lang="en" altLang="ko-Kore-KR" dirty="0">
                <a:latin typeface="+mn-ea"/>
              </a:rPr>
              <a:t>Emitter </a:t>
            </a:r>
            <a:r>
              <a:rPr lang="ko-KR" altLang="en-US" dirty="0">
                <a:latin typeface="+mn-ea"/>
              </a:rPr>
              <a:t>사이에 흐르는 전류의 양이 변하게 되는데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전류의 양의 변화를 저항과 연결하여 전압을 변환하고 이 전압을 이용해 빛이 어느 정도 들어오는지를 알 수 있다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2CA412A-3A54-4869-9887-DDD815B37F70}"/>
              </a:ext>
            </a:extLst>
          </p:cNvPr>
          <p:cNvSpPr txBox="1">
            <a:spLocks/>
          </p:cNvSpPr>
          <p:nvPr/>
        </p:nvSpPr>
        <p:spPr>
          <a:xfrm>
            <a:off x="838199" y="4234426"/>
            <a:ext cx="10515600" cy="62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수광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7587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ore-KR" altLang="en-US" sz="3200" dirty="0"/>
              <a:t>회로의</a:t>
            </a:r>
            <a:r>
              <a:rPr kumimoji="1" lang="ko-KR" altLang="en-US" sz="3200" dirty="0"/>
              <a:t> 작동 </a:t>
            </a:r>
            <a:r>
              <a:rPr kumimoji="1" lang="ko-KR" altLang="en-US" sz="3200"/>
              <a:t>원리 </a:t>
            </a:r>
            <a:r>
              <a:rPr kumimoji="1" lang="en-US" altLang="ko-KR" sz="3200" dirty="0"/>
              <a:t>- </a:t>
            </a:r>
            <a:r>
              <a:rPr kumimoji="1" lang="ko-KR" altLang="en-US" sz="3200" dirty="0" err="1"/>
              <a:t>센서부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193"/>
            <a:ext cx="10515600" cy="620713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가변저항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9A45B6-DF9F-2841-82BE-AC99D7695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17" y="1618328"/>
            <a:ext cx="2165777" cy="2165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66D8D-DF28-2944-9B72-844CBE79ABF5}"/>
              </a:ext>
            </a:extLst>
          </p:cNvPr>
          <p:cNvSpPr txBox="1"/>
          <p:nvPr/>
        </p:nvSpPr>
        <p:spPr>
          <a:xfrm>
            <a:off x="6096000" y="1270055"/>
            <a:ext cx="482441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가변저항은 전압을 조절하여 </a:t>
            </a:r>
            <a:r>
              <a:rPr lang="ko-KR" altLang="en-US" dirty="0" err="1">
                <a:latin typeface="+mn-ea"/>
              </a:rPr>
              <a:t>수광되는</a:t>
            </a:r>
            <a:r>
              <a:rPr lang="ko-KR" altLang="en-US" dirty="0">
                <a:latin typeface="+mn-ea"/>
              </a:rPr>
              <a:t> 적외선양의 감도를 조절하는 역할을 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 err="1">
                <a:latin typeface="+mn-ea"/>
              </a:rPr>
              <a:t>가변저항을</a:t>
            </a:r>
            <a:r>
              <a:rPr lang="ko-KR" altLang="en-US" dirty="0">
                <a:latin typeface="+mn-ea"/>
              </a:rPr>
              <a:t> 조절하면 전류의 크기가 조절된다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따라서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발광량이</a:t>
            </a:r>
            <a:r>
              <a:rPr lang="ko-KR" altLang="en-US" dirty="0">
                <a:latin typeface="+mn-ea"/>
              </a:rPr>
              <a:t> 동일하더라도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가변 </a:t>
            </a:r>
            <a:r>
              <a:rPr lang="ko-KR" altLang="en-US" dirty="0" err="1">
                <a:latin typeface="+mn-ea"/>
              </a:rPr>
              <a:t>저항값의</a:t>
            </a:r>
            <a:r>
              <a:rPr lang="ko-KR" altLang="en-US" dirty="0">
                <a:latin typeface="+mn-ea"/>
              </a:rPr>
              <a:t> 크기에 따라 </a:t>
            </a:r>
            <a:r>
              <a:rPr lang="ko-KR" altLang="en-US" dirty="0" err="1">
                <a:latin typeface="+mn-ea"/>
              </a:rPr>
              <a:t>수광부</a:t>
            </a:r>
            <a:r>
              <a:rPr lang="ko-KR" altLang="en-US" dirty="0">
                <a:latin typeface="+mn-ea"/>
              </a:rPr>
              <a:t> 전류의 크기가 가변 될 수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 err="1">
                <a:latin typeface="+mn-ea"/>
              </a:rPr>
              <a:t>가변저항을</a:t>
            </a:r>
            <a:r>
              <a:rPr lang="ko-KR" altLang="en-US" dirty="0">
                <a:latin typeface="+mn-ea"/>
              </a:rPr>
              <a:t> 구성하는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개의 핀은 각각 </a:t>
            </a:r>
            <a:r>
              <a:rPr lang="en" altLang="ko-Kore-KR" dirty="0">
                <a:latin typeface="+mn-ea"/>
              </a:rPr>
              <a:t>GND, A0(</a:t>
            </a:r>
            <a:r>
              <a:rPr lang="ko-KR" altLang="en-US" dirty="0">
                <a:latin typeface="+mn-ea"/>
              </a:rPr>
              <a:t>신호 전달 핀</a:t>
            </a:r>
            <a:r>
              <a:rPr lang="en-US" altLang="ko-KR" dirty="0">
                <a:latin typeface="+mn-ea"/>
              </a:rPr>
              <a:t>), </a:t>
            </a:r>
            <a:r>
              <a:rPr lang="en" altLang="ko-Kore-KR" dirty="0">
                <a:latin typeface="+mn-ea"/>
              </a:rPr>
              <a:t>VCC(5V) </a:t>
            </a:r>
            <a:r>
              <a:rPr lang="ko-KR" altLang="en-US" dirty="0">
                <a:latin typeface="+mn-ea"/>
              </a:rPr>
              <a:t>핀에 연결되어 있다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301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-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모터부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EEEA-B271-C848-A257-9684480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922"/>
            <a:ext cx="10515600" cy="117792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" altLang="ko-KR" sz="1800" dirty="0">
                <a:latin typeface="+mn-ea"/>
              </a:rPr>
              <a:t>PWM(Pulse Width Modulation) </a:t>
            </a:r>
            <a:r>
              <a:rPr lang="ko-KR" altLang="en-US" sz="1800" dirty="0">
                <a:latin typeface="+mn-ea"/>
              </a:rPr>
              <a:t>사용</a:t>
            </a:r>
          </a:p>
          <a:p>
            <a:r>
              <a:rPr lang="ko-KR" altLang="en-US" sz="1800" dirty="0">
                <a:latin typeface="+mn-ea"/>
              </a:rPr>
              <a:t>아날로그 정보신호의 진폭에 따라 펄스 폭 변화</a:t>
            </a:r>
          </a:p>
          <a:p>
            <a:r>
              <a:rPr lang="ko-KR" altLang="en-US" sz="1800" dirty="0">
                <a:latin typeface="+mn-ea"/>
              </a:rPr>
              <a:t>일정한 주기에서 신호를 전달하는 시간 비율로 정보 표현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E46EE-5637-A643-BE66-40DDD275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55957"/>
            <a:ext cx="9042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2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1C11-053C-0944-926C-4B07C399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8713" cy="620713"/>
          </a:xfrm>
        </p:spPr>
        <p:txBody>
          <a:bodyPr>
            <a:noAutofit/>
          </a:bodyPr>
          <a:lstStyle/>
          <a:p>
            <a:r>
              <a:rPr kumimoji="1" lang="ko-KR" altLang="en-US" sz="3200" dirty="0"/>
              <a:t>회로의 작동 원리 </a:t>
            </a:r>
            <a:r>
              <a:rPr kumimoji="1" lang="en-US" altLang="ko-KR" sz="3200" dirty="0"/>
              <a:t>-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모터부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A016D-2C86-404A-ACBF-F9FBC07C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4" t="14003" r="10537" b="15983"/>
          <a:stretch/>
        </p:blipFill>
        <p:spPr>
          <a:xfrm>
            <a:off x="10920413" y="0"/>
            <a:ext cx="1271587" cy="785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F69352-D43D-2640-BE68-2CD52508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17" y="985838"/>
            <a:ext cx="4320897" cy="2616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C2B61-19CE-0340-A83C-2C174104E5D7}"/>
              </a:ext>
            </a:extLst>
          </p:cNvPr>
          <p:cNvSpPr txBox="1"/>
          <p:nvPr/>
        </p:nvSpPr>
        <p:spPr>
          <a:xfrm>
            <a:off x="6096000" y="1001482"/>
            <a:ext cx="482441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en-US" dirty="0">
              <a:latin typeface="+mn-ea"/>
            </a:endParaRPr>
          </a:p>
          <a:p>
            <a:r>
              <a:rPr kumimoji="1" lang="ko-Kore-KR" altLang="en-US" dirty="0">
                <a:latin typeface="+mn-ea"/>
              </a:rPr>
              <a:t>보드에서</a:t>
            </a:r>
            <a:r>
              <a:rPr kumimoji="1" lang="ko-KR" altLang="en-US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인가된 </a:t>
            </a:r>
            <a:r>
              <a:rPr kumimoji="1" lang="en-US" altLang="ko-KR" dirty="0">
                <a:latin typeface="+mn-ea"/>
              </a:rPr>
              <a:t>PWM Input</a:t>
            </a:r>
            <a:r>
              <a:rPr kumimoji="1" lang="ko-KR" altLang="en-US" dirty="0">
                <a:latin typeface="+mn-ea"/>
              </a:rPr>
              <a:t>은 </a:t>
            </a:r>
            <a:r>
              <a:rPr kumimoji="1" lang="en-US" altLang="ko-KR" dirty="0">
                <a:latin typeface="+mn-ea"/>
              </a:rPr>
              <a:t>5V</a:t>
            </a:r>
            <a:r>
              <a:rPr kumimoji="1" lang="ko-KR" altLang="en-US" dirty="0">
                <a:latin typeface="+mn-ea"/>
              </a:rPr>
              <a:t>이고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모터는 </a:t>
            </a:r>
            <a:r>
              <a:rPr kumimoji="1" lang="en-US" altLang="ko-KR" dirty="0">
                <a:latin typeface="+mn-ea"/>
              </a:rPr>
              <a:t>12V</a:t>
            </a:r>
            <a:r>
              <a:rPr kumimoji="1" lang="ko-KR" altLang="en-US" dirty="0" err="1">
                <a:latin typeface="+mn-ea"/>
              </a:rPr>
              <a:t>라서</a:t>
            </a:r>
            <a:r>
              <a:rPr kumimoji="1" lang="ko-KR" altLang="en-US" dirty="0">
                <a:latin typeface="+mn-ea"/>
              </a:rPr>
              <a:t> 모터의 전압이 잘못하여 보드에 흐르면 보드가 망가지게 된다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그래서 </a:t>
            </a:r>
            <a:r>
              <a:rPr kumimoji="1" lang="en-US" altLang="ko-KR" dirty="0">
                <a:latin typeface="+mn-ea"/>
              </a:rPr>
              <a:t>*TLP250</a:t>
            </a:r>
            <a:r>
              <a:rPr kumimoji="1" lang="ko-KR" altLang="en-US" dirty="0">
                <a:latin typeface="+mn-ea"/>
              </a:rPr>
              <a:t>을 이용하여 출력을 모터에 전달할 때 전기적으로 그 회로의 결합을 짤라 버려 그런 일을 막아 보드는 보호하고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모터 제어 신호 또한 정상으로 보낼 수 있도록 해준다</a:t>
            </a:r>
            <a:endParaRPr kumimoji="1" lang="en-US" altLang="ko-KR" dirty="0">
              <a:latin typeface="+mn-ea"/>
            </a:endParaRPr>
          </a:p>
          <a:p>
            <a:endParaRPr kumimoji="1" lang="ko-Kore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461373F-882D-2A40-89F7-80384FDD5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12806"/>
            <a:ext cx="1862138" cy="62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* TLP205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D9E6FD-AC27-F54C-8C60-14C5D4AC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430" y="4410780"/>
            <a:ext cx="1687513" cy="16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91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1901</Words>
  <Application>Microsoft Office PowerPoint</Application>
  <PresentationFormat>와이드스크린</PresentationFormat>
  <Paragraphs>167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테마</vt:lpstr>
      <vt:lpstr>로봇학실험2</vt:lpstr>
      <vt:lpstr>라인트레이서 작동원리</vt:lpstr>
      <vt:lpstr>회로의 작동 원리 - 회로도</vt:lpstr>
      <vt:lpstr>회로의 작동 원리 - 센서부</vt:lpstr>
      <vt:lpstr>회로의 작동 원리 - 센서부</vt:lpstr>
      <vt:lpstr>회로의 작동 원리 - 센서부</vt:lpstr>
      <vt:lpstr>회로의 작동 원리 - 센서부</vt:lpstr>
      <vt:lpstr>회로의 작동 원리 - 모터부</vt:lpstr>
      <vt:lpstr>회로의 작동 원리 - 모터부</vt:lpstr>
      <vt:lpstr>회로의 작동 원리 - 전원부</vt:lpstr>
      <vt:lpstr>회로의 작동 원리 - 전원부</vt:lpstr>
      <vt:lpstr>회로의 작동 원리 – LED</vt:lpstr>
      <vt:lpstr>회로의 작동 원리 –  Segment </vt:lpstr>
      <vt:lpstr>회로의 작동 원리 –  PWM </vt:lpstr>
      <vt:lpstr>회로의 작동 원리 –  Edge  </vt:lpstr>
      <vt:lpstr>회로의 작동 원리 –  라인트레이서 알고리즘</vt:lpstr>
      <vt:lpstr>프로젝트 세부사항</vt:lpstr>
      <vt:lpstr>코드의 해석</vt:lpstr>
      <vt:lpstr>코드의 해석</vt:lpstr>
      <vt:lpstr>코드의 해석</vt:lpstr>
      <vt:lpstr>코드의 해석</vt:lpstr>
      <vt:lpstr>코드의 해석</vt:lpstr>
      <vt:lpstr>코드의 해석</vt:lpstr>
      <vt:lpstr>코드의 해석</vt:lpstr>
      <vt:lpstr>코드의 해석</vt:lpstr>
      <vt:lpstr>코드의 해석</vt:lpstr>
      <vt:lpstr>고찰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로봇학실험2</dc:title>
  <dc:creator>한준호</dc:creator>
  <cp:lastModifiedBy>한준호</cp:lastModifiedBy>
  <cp:revision>11</cp:revision>
  <dcterms:created xsi:type="dcterms:W3CDTF">2021-12-15T16:37:00Z</dcterms:created>
  <dcterms:modified xsi:type="dcterms:W3CDTF">2021-12-16T13:05:21Z</dcterms:modified>
</cp:coreProperties>
</file>